
<file path=[Content_Types].xml><?xml version="1.0" encoding="utf-8"?>
<Types xmlns="http://schemas.openxmlformats.org/package/2006/content-types">
  <Default Extension="emf" ContentType="image/x-emf"/>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1"/>
  </p:notesMasterIdLst>
  <p:sldIdLst>
    <p:sldId id="256" r:id="rId2"/>
    <p:sldId id="257" r:id="rId3"/>
    <p:sldId id="263" r:id="rId4"/>
    <p:sldId id="259" r:id="rId5"/>
    <p:sldId id="260" r:id="rId6"/>
    <p:sldId id="264" r:id="rId7"/>
    <p:sldId id="265" r:id="rId8"/>
    <p:sldId id="261" r:id="rId9"/>
    <p:sldId id="262" r:id="rId10"/>
  </p:sldIdLst>
  <p:sldSz cx="12192000" cy="6858000"/>
  <p:notesSz cx="12192000" cy="68580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496CC06-623E-DAA4-A102-BEFBB3F2F673}" name="Marcus Spillane" initials="MS" userId="785ec0de9127a9e3"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p:restoredTop sz="94648"/>
  </p:normalViewPr>
  <p:slideViewPr>
    <p:cSldViewPr>
      <p:cViewPr varScale="1">
        <p:scale>
          <a:sx n="106" d="100"/>
          <a:sy n="106" d="100"/>
        </p:scale>
        <p:origin x="756" y="9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5283200" cy="3444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6905625" y="0"/>
            <a:ext cx="5283200" cy="344488"/>
          </a:xfrm>
          <a:prstGeom prst="rect">
            <a:avLst/>
          </a:prstGeom>
        </p:spPr>
        <p:txBody>
          <a:bodyPr vert="horz" lIns="91440" tIns="45720" rIns="91440" bIns="45720" rtlCol="0"/>
          <a:lstStyle>
            <a:lvl1pPr algn="r">
              <a:defRPr sz="1200"/>
            </a:lvl1pPr>
          </a:lstStyle>
          <a:p>
            <a:fld id="{096F9858-9158-4672-A59F-9F3667474C57}" type="datetimeFigureOut">
              <a:rPr lang="en-GB" smtClean="0"/>
              <a:t>11/05/2023</a:t>
            </a:fld>
            <a:endParaRPr lang="en-GB"/>
          </a:p>
        </p:txBody>
      </p:sp>
      <p:sp>
        <p:nvSpPr>
          <p:cNvPr id="4" name="Slide Image Placeholder 3"/>
          <p:cNvSpPr>
            <a:spLocks noGrp="1" noRot="1" noChangeAspect="1"/>
          </p:cNvSpPr>
          <p:nvPr>
            <p:ph type="sldImg" idx="2"/>
          </p:nvPr>
        </p:nvSpPr>
        <p:spPr>
          <a:xfrm>
            <a:off x="4038600" y="857250"/>
            <a:ext cx="4114800" cy="231457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1219200" y="3300413"/>
            <a:ext cx="9753600" cy="27003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6513513"/>
            <a:ext cx="5283200" cy="3444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6905625" y="6513513"/>
            <a:ext cx="5283200" cy="344487"/>
          </a:xfrm>
          <a:prstGeom prst="rect">
            <a:avLst/>
          </a:prstGeom>
        </p:spPr>
        <p:txBody>
          <a:bodyPr vert="horz" lIns="91440" tIns="45720" rIns="91440" bIns="45720" rtlCol="0" anchor="b"/>
          <a:lstStyle>
            <a:lvl1pPr algn="r">
              <a:defRPr sz="1200"/>
            </a:lvl1pPr>
          </a:lstStyle>
          <a:p>
            <a:fld id="{A4D908E9-C9FE-47BE-A3AB-B58A2822A7D6}" type="slidenum">
              <a:rPr lang="en-GB" smtClean="0"/>
              <a:t>‹#›</a:t>
            </a:fld>
            <a:endParaRPr lang="en-GB"/>
          </a:p>
        </p:txBody>
      </p:sp>
    </p:spTree>
    <p:extLst>
      <p:ext uri="{BB962C8B-B14F-4D97-AF65-F5344CB8AC3E}">
        <p14:creationId xmlns:p14="http://schemas.microsoft.com/office/powerpoint/2010/main" val="10533275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A4D908E9-C9FE-47BE-A3AB-B58A2822A7D6}" type="slidenum">
              <a:rPr lang="en-GB" smtClean="0"/>
              <a:t>3</a:t>
            </a:fld>
            <a:endParaRPr lang="en-GB"/>
          </a:p>
        </p:txBody>
      </p:sp>
    </p:spTree>
    <p:extLst>
      <p:ext uri="{BB962C8B-B14F-4D97-AF65-F5344CB8AC3E}">
        <p14:creationId xmlns:p14="http://schemas.microsoft.com/office/powerpoint/2010/main" val="23108641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A4D908E9-C9FE-47BE-A3AB-B58A2822A7D6}" type="slidenum">
              <a:rPr lang="en-GB" smtClean="0"/>
              <a:t>4</a:t>
            </a:fld>
            <a:endParaRPr lang="en-GB"/>
          </a:p>
        </p:txBody>
      </p:sp>
    </p:spTree>
    <p:extLst>
      <p:ext uri="{BB962C8B-B14F-4D97-AF65-F5344CB8AC3E}">
        <p14:creationId xmlns:p14="http://schemas.microsoft.com/office/powerpoint/2010/main" val="20672205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A4D908E9-C9FE-47BE-A3AB-B58A2822A7D6}" type="slidenum">
              <a:rPr lang="en-GB" smtClean="0"/>
              <a:t>8</a:t>
            </a:fld>
            <a:endParaRPr lang="en-GB"/>
          </a:p>
        </p:txBody>
      </p:sp>
    </p:spTree>
    <p:extLst>
      <p:ext uri="{BB962C8B-B14F-4D97-AF65-F5344CB8AC3E}">
        <p14:creationId xmlns:p14="http://schemas.microsoft.com/office/powerpoint/2010/main" val="17945928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76071" y="2204415"/>
            <a:ext cx="6541134" cy="635000"/>
          </a:xfrm>
          <a:prstGeom prst="rect">
            <a:avLst/>
          </a:prstGeom>
        </p:spPr>
        <p:txBody>
          <a:bodyPr wrap="square" lIns="0" tIns="0" rIns="0" bIns="0">
            <a:spAutoFit/>
          </a:bodyPr>
          <a:lstStyle>
            <a:lvl1pPr>
              <a:defRPr b="0" i="0">
                <a:solidFill>
                  <a:schemeClr val="tx1"/>
                </a:solidFill>
              </a:defRPr>
            </a:lvl1pPr>
          </a:lstStyle>
          <a:p>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5/11/2023</a:t>
            </a:fld>
            <a:endParaRPr lang="en-US"/>
          </a:p>
        </p:txBody>
      </p:sp>
      <p:sp>
        <p:nvSpPr>
          <p:cNvPr id="6" name="Holder 6"/>
          <p:cNvSpPr>
            <a:spLocks noGrp="1"/>
          </p:cNvSpPr>
          <p:nvPr>
            <p:ph type="sldNum" sz="quarter" idx="7"/>
          </p:nvPr>
        </p:nvSpPr>
        <p:spPr/>
        <p:txBody>
          <a:bodyPr lIns="0" tIns="0" rIns="0" bIns="0"/>
          <a:lstStyle>
            <a:lvl1pPr>
              <a:defRPr sz="1000" b="0" i="0">
                <a:solidFill>
                  <a:schemeClr val="bg1"/>
                </a:solidFill>
                <a:latin typeface="Arial"/>
                <a:cs typeface="Arial"/>
              </a:defRPr>
            </a:lvl1pPr>
          </a:lstStyle>
          <a:p>
            <a:pPr marL="38100">
              <a:lnSpc>
                <a:spcPct val="100000"/>
              </a:lnSpc>
            </a:pPr>
            <a:fld id="{81D60167-4931-47E6-BA6A-407CBD079E47}" type="slidenum">
              <a:rPr spc="-5" dirty="0"/>
              <a:t>‹#›</a:t>
            </a:fld>
            <a:endParaRPr spc="-5"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400" b="1" i="0">
                <a:solidFill>
                  <a:schemeClr val="tx1"/>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sz="1800" b="0" i="0">
                <a:solidFill>
                  <a:schemeClr val="tx1"/>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5/11/2023</a:t>
            </a:fld>
            <a:endParaRPr lang="en-US"/>
          </a:p>
        </p:txBody>
      </p:sp>
      <p:sp>
        <p:nvSpPr>
          <p:cNvPr id="6" name="Holder 6"/>
          <p:cNvSpPr>
            <a:spLocks noGrp="1"/>
          </p:cNvSpPr>
          <p:nvPr>
            <p:ph type="sldNum" sz="quarter" idx="7"/>
          </p:nvPr>
        </p:nvSpPr>
        <p:spPr/>
        <p:txBody>
          <a:bodyPr lIns="0" tIns="0" rIns="0" bIns="0"/>
          <a:lstStyle>
            <a:lvl1pPr>
              <a:defRPr sz="1000" b="0" i="0">
                <a:solidFill>
                  <a:schemeClr val="bg1"/>
                </a:solidFill>
                <a:latin typeface="Arial"/>
                <a:cs typeface="Arial"/>
              </a:defRPr>
            </a:lvl1pPr>
          </a:lstStyle>
          <a:p>
            <a:pPr marL="38100">
              <a:lnSpc>
                <a:spcPct val="100000"/>
              </a:lnSpc>
            </a:pPr>
            <a:fld id="{81D60167-4931-47E6-BA6A-407CBD079E47}" type="slidenum">
              <a:rPr spc="-5" dirty="0"/>
              <a:t>‹#›</a:t>
            </a:fld>
            <a:endParaRPr spc="-5"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400" b="1" i="0">
                <a:solidFill>
                  <a:schemeClr val="tx1"/>
                </a:solidFill>
                <a:latin typeface="Arial"/>
                <a:cs typeface="Arial"/>
              </a:defRPr>
            </a:lvl1pPr>
          </a:lstStyle>
          <a:p>
            <a:endParaRPr/>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5/11/2023</a:t>
            </a:fld>
            <a:endParaRPr lang="en-US"/>
          </a:p>
        </p:txBody>
      </p:sp>
      <p:sp>
        <p:nvSpPr>
          <p:cNvPr id="7" name="Holder 7"/>
          <p:cNvSpPr>
            <a:spLocks noGrp="1"/>
          </p:cNvSpPr>
          <p:nvPr>
            <p:ph type="sldNum" sz="quarter" idx="7"/>
          </p:nvPr>
        </p:nvSpPr>
        <p:spPr/>
        <p:txBody>
          <a:bodyPr lIns="0" tIns="0" rIns="0" bIns="0"/>
          <a:lstStyle>
            <a:lvl1pPr>
              <a:defRPr sz="1000" b="0" i="0">
                <a:solidFill>
                  <a:schemeClr val="bg1"/>
                </a:solidFill>
                <a:latin typeface="Arial"/>
                <a:cs typeface="Arial"/>
              </a:defRPr>
            </a:lvl1pPr>
          </a:lstStyle>
          <a:p>
            <a:pPr marL="38100">
              <a:lnSpc>
                <a:spcPct val="100000"/>
              </a:lnSpc>
            </a:pPr>
            <a:fld id="{81D60167-4931-47E6-BA6A-407CBD079E47}" type="slidenum">
              <a:rPr spc="-5" dirty="0"/>
              <a:t>‹#›</a:t>
            </a:fld>
            <a:endParaRPr spc="-5"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400" b="1" i="0">
                <a:solidFill>
                  <a:schemeClr val="tx1"/>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5/11/2023</a:t>
            </a:fld>
            <a:endParaRPr lang="en-US"/>
          </a:p>
        </p:txBody>
      </p:sp>
      <p:sp>
        <p:nvSpPr>
          <p:cNvPr id="5" name="Holder 5"/>
          <p:cNvSpPr>
            <a:spLocks noGrp="1"/>
          </p:cNvSpPr>
          <p:nvPr>
            <p:ph type="sldNum" sz="quarter" idx="7"/>
          </p:nvPr>
        </p:nvSpPr>
        <p:spPr/>
        <p:txBody>
          <a:bodyPr lIns="0" tIns="0" rIns="0" bIns="0"/>
          <a:lstStyle>
            <a:lvl1pPr>
              <a:defRPr sz="1000" b="0" i="0">
                <a:solidFill>
                  <a:schemeClr val="bg1"/>
                </a:solidFill>
                <a:latin typeface="Arial"/>
                <a:cs typeface="Arial"/>
              </a:defRPr>
            </a:lvl1pPr>
          </a:lstStyle>
          <a:p>
            <a:pPr marL="38100">
              <a:lnSpc>
                <a:spcPct val="100000"/>
              </a:lnSpc>
            </a:pPr>
            <a:fld id="{81D60167-4931-47E6-BA6A-407CBD079E47}" type="slidenum">
              <a:rPr spc="-5" dirty="0"/>
              <a:t>‹#›</a:t>
            </a:fld>
            <a:endParaRPr spc="-5"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5/11/2023</a:t>
            </a:fld>
            <a:endParaRPr lang="en-US"/>
          </a:p>
        </p:txBody>
      </p:sp>
      <p:sp>
        <p:nvSpPr>
          <p:cNvPr id="4" name="Holder 4"/>
          <p:cNvSpPr>
            <a:spLocks noGrp="1"/>
          </p:cNvSpPr>
          <p:nvPr>
            <p:ph type="sldNum" sz="quarter" idx="7"/>
          </p:nvPr>
        </p:nvSpPr>
        <p:spPr/>
        <p:txBody>
          <a:bodyPr lIns="0" tIns="0" rIns="0" bIns="0"/>
          <a:lstStyle>
            <a:lvl1pPr>
              <a:defRPr sz="1000" b="0" i="0">
                <a:solidFill>
                  <a:schemeClr val="bg1"/>
                </a:solidFill>
                <a:latin typeface="Arial"/>
                <a:cs typeface="Arial"/>
              </a:defRPr>
            </a:lvl1pPr>
          </a:lstStyle>
          <a:p>
            <a:pPr marL="38100">
              <a:lnSpc>
                <a:spcPct val="100000"/>
              </a:lnSpc>
            </a:pPr>
            <a:fld id="{81D60167-4931-47E6-BA6A-407CBD079E47}" type="slidenum">
              <a:rPr spc="-5" dirty="0"/>
              <a:t>‹#›</a:t>
            </a:fld>
            <a:endParaRPr spc="-5"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7" cstate="print"/>
          <a:stretch>
            <a:fillRect/>
          </a:stretch>
        </p:blipFill>
        <p:spPr>
          <a:xfrm>
            <a:off x="5559278" y="1054673"/>
            <a:ext cx="6632721" cy="5800276"/>
          </a:xfrm>
          <a:prstGeom prst="rect">
            <a:avLst/>
          </a:prstGeom>
        </p:spPr>
      </p:pic>
      <p:sp>
        <p:nvSpPr>
          <p:cNvPr id="17" name="bg object 17"/>
          <p:cNvSpPr/>
          <p:nvPr/>
        </p:nvSpPr>
        <p:spPr>
          <a:xfrm>
            <a:off x="1406247" y="757068"/>
            <a:ext cx="658495" cy="624205"/>
          </a:xfrm>
          <a:custGeom>
            <a:avLst/>
            <a:gdLst/>
            <a:ahLst/>
            <a:cxnLst/>
            <a:rect l="l" t="t" r="r" b="b"/>
            <a:pathLst>
              <a:path w="658494" h="624205">
                <a:moveTo>
                  <a:pt x="658149" y="0"/>
                </a:moveTo>
                <a:lnTo>
                  <a:pt x="422503" y="239592"/>
                </a:lnTo>
                <a:lnTo>
                  <a:pt x="211021" y="438351"/>
                </a:lnTo>
                <a:lnTo>
                  <a:pt x="58565" y="573968"/>
                </a:lnTo>
                <a:lnTo>
                  <a:pt x="0" y="624131"/>
                </a:lnTo>
                <a:lnTo>
                  <a:pt x="406433" y="624131"/>
                </a:lnTo>
                <a:lnTo>
                  <a:pt x="404771" y="581783"/>
                </a:lnTo>
                <a:lnTo>
                  <a:pt x="409100" y="473511"/>
                </a:lnTo>
                <a:lnTo>
                  <a:pt x="433393" y="327473"/>
                </a:lnTo>
                <a:lnTo>
                  <a:pt x="491622" y="171827"/>
                </a:lnTo>
                <a:lnTo>
                  <a:pt x="519428" y="182893"/>
                </a:lnTo>
                <a:lnTo>
                  <a:pt x="549876" y="197460"/>
                </a:lnTo>
                <a:lnTo>
                  <a:pt x="582186" y="215742"/>
                </a:lnTo>
                <a:lnTo>
                  <a:pt x="615579" y="237953"/>
                </a:lnTo>
                <a:lnTo>
                  <a:pt x="627265" y="194667"/>
                </a:lnTo>
                <a:lnTo>
                  <a:pt x="637562" y="149217"/>
                </a:lnTo>
                <a:lnTo>
                  <a:pt x="646273" y="101614"/>
                </a:lnTo>
                <a:lnTo>
                  <a:pt x="653201" y="51871"/>
                </a:lnTo>
                <a:lnTo>
                  <a:pt x="658149" y="0"/>
                </a:lnTo>
                <a:close/>
              </a:path>
            </a:pathLst>
          </a:custGeom>
          <a:solidFill>
            <a:srgbClr val="4BB4D2"/>
          </a:solidFill>
        </p:spPr>
        <p:txBody>
          <a:bodyPr wrap="square" lIns="0" tIns="0" rIns="0" bIns="0" rtlCol="0"/>
          <a:lstStyle/>
          <a:p>
            <a:endParaRPr/>
          </a:p>
        </p:txBody>
      </p:sp>
      <p:sp>
        <p:nvSpPr>
          <p:cNvPr id="18" name="bg object 18"/>
          <p:cNvSpPr/>
          <p:nvPr/>
        </p:nvSpPr>
        <p:spPr>
          <a:xfrm>
            <a:off x="1812681" y="995021"/>
            <a:ext cx="422275" cy="386715"/>
          </a:xfrm>
          <a:custGeom>
            <a:avLst/>
            <a:gdLst/>
            <a:ahLst/>
            <a:cxnLst/>
            <a:rect l="l" t="t" r="r" b="b"/>
            <a:pathLst>
              <a:path w="422275" h="386715">
                <a:moveTo>
                  <a:pt x="209146" y="0"/>
                </a:moveTo>
                <a:lnTo>
                  <a:pt x="145659" y="166975"/>
                </a:lnTo>
                <a:lnTo>
                  <a:pt x="77188" y="287875"/>
                </a:lnTo>
                <a:lnTo>
                  <a:pt x="22409" y="361382"/>
                </a:lnTo>
                <a:lnTo>
                  <a:pt x="0" y="386177"/>
                </a:lnTo>
                <a:lnTo>
                  <a:pt x="422042" y="386177"/>
                </a:lnTo>
                <a:lnTo>
                  <a:pt x="412345" y="322617"/>
                </a:lnTo>
                <a:lnTo>
                  <a:pt x="397642" y="264804"/>
                </a:lnTo>
                <a:lnTo>
                  <a:pt x="378581" y="212489"/>
                </a:lnTo>
                <a:lnTo>
                  <a:pt x="355815" y="165420"/>
                </a:lnTo>
                <a:lnTo>
                  <a:pt x="329992" y="123347"/>
                </a:lnTo>
                <a:lnTo>
                  <a:pt x="301764" y="86020"/>
                </a:lnTo>
                <a:lnTo>
                  <a:pt x="271779" y="53186"/>
                </a:lnTo>
                <a:lnTo>
                  <a:pt x="240690" y="24596"/>
                </a:lnTo>
                <a:lnTo>
                  <a:pt x="209146" y="0"/>
                </a:lnTo>
                <a:close/>
              </a:path>
            </a:pathLst>
          </a:custGeom>
          <a:solidFill>
            <a:srgbClr val="C8098D"/>
          </a:solidFill>
        </p:spPr>
        <p:txBody>
          <a:bodyPr wrap="square" lIns="0" tIns="0" rIns="0" bIns="0" rtlCol="0"/>
          <a:lstStyle/>
          <a:p>
            <a:endParaRPr/>
          </a:p>
        </p:txBody>
      </p:sp>
      <p:sp>
        <p:nvSpPr>
          <p:cNvPr id="19" name="bg object 19"/>
          <p:cNvSpPr/>
          <p:nvPr/>
        </p:nvSpPr>
        <p:spPr>
          <a:xfrm>
            <a:off x="1811019" y="928895"/>
            <a:ext cx="210820" cy="452755"/>
          </a:xfrm>
          <a:custGeom>
            <a:avLst/>
            <a:gdLst/>
            <a:ahLst/>
            <a:cxnLst/>
            <a:rect l="l" t="t" r="r" b="b"/>
            <a:pathLst>
              <a:path w="210819" h="452755">
                <a:moveTo>
                  <a:pt x="86850" y="0"/>
                </a:moveTo>
                <a:lnTo>
                  <a:pt x="28621" y="155646"/>
                </a:lnTo>
                <a:lnTo>
                  <a:pt x="4328" y="301684"/>
                </a:lnTo>
                <a:lnTo>
                  <a:pt x="0" y="409956"/>
                </a:lnTo>
                <a:lnTo>
                  <a:pt x="1662" y="452304"/>
                </a:lnTo>
                <a:lnTo>
                  <a:pt x="24071" y="427509"/>
                </a:lnTo>
                <a:lnTo>
                  <a:pt x="78850" y="354002"/>
                </a:lnTo>
                <a:lnTo>
                  <a:pt x="147321" y="233101"/>
                </a:lnTo>
                <a:lnTo>
                  <a:pt x="210808" y="66126"/>
                </a:lnTo>
                <a:lnTo>
                  <a:pt x="177414" y="43915"/>
                </a:lnTo>
                <a:lnTo>
                  <a:pt x="145104" y="25633"/>
                </a:lnTo>
                <a:lnTo>
                  <a:pt x="114657" y="11066"/>
                </a:lnTo>
                <a:lnTo>
                  <a:pt x="86850" y="0"/>
                </a:lnTo>
                <a:close/>
              </a:path>
            </a:pathLst>
          </a:custGeom>
          <a:solidFill>
            <a:srgbClr val="2B49A4"/>
          </a:solidFill>
        </p:spPr>
        <p:txBody>
          <a:bodyPr wrap="square" lIns="0" tIns="0" rIns="0" bIns="0" rtlCol="0"/>
          <a:lstStyle/>
          <a:p>
            <a:endParaRPr/>
          </a:p>
        </p:txBody>
      </p:sp>
      <p:pic>
        <p:nvPicPr>
          <p:cNvPr id="20" name="bg object 20"/>
          <p:cNvPicPr/>
          <p:nvPr/>
        </p:nvPicPr>
        <p:blipFill>
          <a:blip r:embed="rId8" cstate="print"/>
          <a:stretch>
            <a:fillRect/>
          </a:stretch>
        </p:blipFill>
        <p:spPr>
          <a:xfrm>
            <a:off x="1028700" y="1478504"/>
            <a:ext cx="1583571" cy="258847"/>
          </a:xfrm>
          <a:prstGeom prst="rect">
            <a:avLst/>
          </a:prstGeom>
        </p:spPr>
      </p:pic>
      <p:sp>
        <p:nvSpPr>
          <p:cNvPr id="2" name="Holder 2"/>
          <p:cNvSpPr>
            <a:spLocks noGrp="1"/>
          </p:cNvSpPr>
          <p:nvPr>
            <p:ph type="title"/>
          </p:nvPr>
        </p:nvSpPr>
        <p:spPr>
          <a:xfrm>
            <a:off x="942238" y="240284"/>
            <a:ext cx="7484135" cy="391159"/>
          </a:xfrm>
          <a:prstGeom prst="rect">
            <a:avLst/>
          </a:prstGeom>
        </p:spPr>
        <p:txBody>
          <a:bodyPr wrap="square" lIns="0" tIns="0" rIns="0" bIns="0">
            <a:spAutoFit/>
          </a:bodyPr>
          <a:lstStyle>
            <a:lvl1pPr>
              <a:defRPr sz="2400" b="1" i="0">
                <a:solidFill>
                  <a:schemeClr val="tx1"/>
                </a:solidFill>
                <a:latin typeface="Arial"/>
                <a:cs typeface="Arial"/>
              </a:defRPr>
            </a:lvl1pPr>
          </a:lstStyle>
          <a:p>
            <a:endParaRPr/>
          </a:p>
        </p:txBody>
      </p:sp>
      <p:sp>
        <p:nvSpPr>
          <p:cNvPr id="3" name="Holder 3"/>
          <p:cNvSpPr>
            <a:spLocks noGrp="1"/>
          </p:cNvSpPr>
          <p:nvPr>
            <p:ph type="body" idx="1"/>
          </p:nvPr>
        </p:nvSpPr>
        <p:spPr>
          <a:xfrm>
            <a:off x="976071" y="2451608"/>
            <a:ext cx="5384165" cy="2220595"/>
          </a:xfrm>
          <a:prstGeom prst="rect">
            <a:avLst/>
          </a:prstGeom>
        </p:spPr>
        <p:txBody>
          <a:bodyPr wrap="square" lIns="0" tIns="0" rIns="0" bIns="0">
            <a:spAutoFit/>
          </a:bodyPr>
          <a:lstStyle>
            <a:lvl1pPr>
              <a:defRPr sz="1800" b="0" i="0">
                <a:solidFill>
                  <a:schemeClr val="tx1"/>
                </a:solidFill>
                <a:latin typeface="Arial"/>
                <a:cs typeface="Arial"/>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5/11/2023</a:t>
            </a:fld>
            <a:endParaRPr lang="en-US"/>
          </a:p>
        </p:txBody>
      </p:sp>
      <p:sp>
        <p:nvSpPr>
          <p:cNvPr id="6" name="Holder 6"/>
          <p:cNvSpPr>
            <a:spLocks noGrp="1"/>
          </p:cNvSpPr>
          <p:nvPr>
            <p:ph type="sldNum" sz="quarter" idx="7"/>
          </p:nvPr>
        </p:nvSpPr>
        <p:spPr>
          <a:xfrm>
            <a:off x="11321542" y="6359543"/>
            <a:ext cx="159384" cy="167004"/>
          </a:xfrm>
          <a:prstGeom prst="rect">
            <a:avLst/>
          </a:prstGeom>
        </p:spPr>
        <p:txBody>
          <a:bodyPr wrap="square" lIns="0" tIns="0" rIns="0" bIns="0">
            <a:spAutoFit/>
          </a:bodyPr>
          <a:lstStyle>
            <a:lvl1pPr>
              <a:defRPr sz="1000" b="0" i="0">
                <a:solidFill>
                  <a:schemeClr val="bg1"/>
                </a:solidFill>
                <a:latin typeface="Arial"/>
                <a:cs typeface="Arial"/>
              </a:defRPr>
            </a:lvl1pPr>
          </a:lstStyle>
          <a:p>
            <a:pPr marL="38100">
              <a:lnSpc>
                <a:spcPct val="100000"/>
              </a:lnSpc>
            </a:pPr>
            <a:fld id="{81D60167-4931-47E6-BA6A-407CBD079E47}" type="slidenum">
              <a:rPr spc="-5" dirty="0"/>
              <a:t>‹#›</a:t>
            </a:fld>
            <a:endParaRPr spc="-5"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4.emf"/></Relationships>
</file>

<file path=ppt/slides/_rels/slide5.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8.emf"/></Relationships>
</file>

<file path=ppt/slides/_rels/slide9.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3.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976071" y="2204415"/>
            <a:ext cx="6541134" cy="635000"/>
          </a:xfrm>
          <a:prstGeom prst="rect">
            <a:avLst/>
          </a:prstGeom>
        </p:spPr>
        <p:txBody>
          <a:bodyPr vert="horz" wrap="square" lIns="0" tIns="12065" rIns="0" bIns="0" rtlCol="0">
            <a:spAutoFit/>
          </a:bodyPr>
          <a:lstStyle/>
          <a:p>
            <a:pPr marL="12700">
              <a:lnSpc>
                <a:spcPct val="100000"/>
              </a:lnSpc>
              <a:spcBef>
                <a:spcPts val="95"/>
              </a:spcBef>
            </a:pPr>
            <a:r>
              <a:rPr sz="4000" b="1" dirty="0">
                <a:solidFill>
                  <a:srgbClr val="17469E"/>
                </a:solidFill>
                <a:latin typeface="Arial"/>
                <a:cs typeface="Arial"/>
              </a:rPr>
              <a:t>Finance</a:t>
            </a:r>
            <a:r>
              <a:rPr sz="4000" b="1" spc="-130" dirty="0">
                <a:solidFill>
                  <a:srgbClr val="17469E"/>
                </a:solidFill>
                <a:latin typeface="Arial"/>
                <a:cs typeface="Arial"/>
              </a:rPr>
              <a:t> </a:t>
            </a:r>
            <a:r>
              <a:rPr sz="4000" b="1" dirty="0">
                <a:solidFill>
                  <a:srgbClr val="17469E"/>
                </a:solidFill>
                <a:latin typeface="Arial"/>
                <a:cs typeface="Arial"/>
              </a:rPr>
              <a:t>Report</a:t>
            </a:r>
            <a:r>
              <a:rPr sz="4000" b="1" spc="-100" dirty="0">
                <a:solidFill>
                  <a:srgbClr val="17469E"/>
                </a:solidFill>
                <a:latin typeface="Arial"/>
                <a:cs typeface="Arial"/>
              </a:rPr>
              <a:t> </a:t>
            </a:r>
            <a:r>
              <a:rPr sz="4000" b="1" dirty="0">
                <a:solidFill>
                  <a:srgbClr val="17469E"/>
                </a:solidFill>
                <a:latin typeface="Arial"/>
                <a:cs typeface="Arial"/>
              </a:rPr>
              <a:t>for</a:t>
            </a:r>
            <a:r>
              <a:rPr sz="4000" b="1" spc="-125" dirty="0">
                <a:solidFill>
                  <a:srgbClr val="17469E"/>
                </a:solidFill>
                <a:latin typeface="Arial"/>
                <a:cs typeface="Arial"/>
              </a:rPr>
              <a:t> </a:t>
            </a:r>
            <a:r>
              <a:rPr sz="4000" b="1" spc="-10" dirty="0">
                <a:solidFill>
                  <a:srgbClr val="17469E"/>
                </a:solidFill>
                <a:latin typeface="Arial"/>
                <a:cs typeface="Arial"/>
              </a:rPr>
              <a:t>Council</a:t>
            </a:r>
            <a:endParaRPr sz="4000" dirty="0">
              <a:latin typeface="Arial"/>
              <a:cs typeface="Arial"/>
            </a:endParaRPr>
          </a:p>
        </p:txBody>
      </p:sp>
      <p:sp>
        <p:nvSpPr>
          <p:cNvPr id="3" name="object 3"/>
          <p:cNvSpPr txBox="1"/>
          <p:nvPr/>
        </p:nvSpPr>
        <p:spPr>
          <a:xfrm>
            <a:off x="976070" y="2783535"/>
            <a:ext cx="5729530" cy="2074992"/>
          </a:xfrm>
          <a:prstGeom prst="rect">
            <a:avLst/>
          </a:prstGeom>
        </p:spPr>
        <p:txBody>
          <a:bodyPr vert="horz" wrap="square" lIns="0" tIns="12700" rIns="0" bIns="0" rtlCol="0">
            <a:spAutoFit/>
          </a:bodyPr>
          <a:lstStyle/>
          <a:p>
            <a:pPr marL="12700">
              <a:lnSpc>
                <a:spcPts val="2735"/>
              </a:lnSpc>
              <a:spcBef>
                <a:spcPts val="100"/>
              </a:spcBef>
            </a:pPr>
            <a:endParaRPr lang="en-US" sz="2400" b="1" dirty="0">
              <a:solidFill>
                <a:srgbClr val="17469E"/>
              </a:solidFill>
              <a:latin typeface="Arial"/>
              <a:cs typeface="Arial"/>
            </a:endParaRPr>
          </a:p>
          <a:p>
            <a:pPr marL="12700">
              <a:lnSpc>
                <a:spcPts val="2735"/>
              </a:lnSpc>
              <a:spcBef>
                <a:spcPts val="100"/>
              </a:spcBef>
            </a:pPr>
            <a:r>
              <a:rPr lang="en-US" sz="2400" b="1" dirty="0">
                <a:solidFill>
                  <a:srgbClr val="17469E"/>
                </a:solidFill>
                <a:latin typeface="Arial"/>
                <a:cs typeface="Arial"/>
              </a:rPr>
              <a:t>Q1 2023 Management </a:t>
            </a:r>
            <a:r>
              <a:rPr sz="2400" b="1" dirty="0">
                <a:solidFill>
                  <a:srgbClr val="17469E"/>
                </a:solidFill>
                <a:latin typeface="Arial"/>
                <a:cs typeface="Arial"/>
              </a:rPr>
              <a:t>Accounts</a:t>
            </a:r>
            <a:r>
              <a:rPr lang="en-US" sz="2400" b="1" spc="-10" dirty="0">
                <a:solidFill>
                  <a:srgbClr val="17469E"/>
                </a:solidFill>
                <a:latin typeface="Arial"/>
                <a:cs typeface="Arial"/>
              </a:rPr>
              <a:t> </a:t>
            </a:r>
            <a:r>
              <a:rPr sz="2400" b="1" spc="-50" dirty="0">
                <a:solidFill>
                  <a:srgbClr val="17469E"/>
                </a:solidFill>
                <a:latin typeface="Arial"/>
                <a:cs typeface="Arial"/>
              </a:rPr>
              <a:t>&amp;</a:t>
            </a:r>
            <a:endParaRPr sz="2400" dirty="0">
              <a:latin typeface="Arial"/>
              <a:cs typeface="Arial"/>
            </a:endParaRPr>
          </a:p>
          <a:p>
            <a:pPr marL="12700">
              <a:lnSpc>
                <a:spcPts val="2735"/>
              </a:lnSpc>
            </a:pPr>
            <a:endParaRPr lang="en-US" sz="2400" b="1" dirty="0">
              <a:solidFill>
                <a:srgbClr val="17469E"/>
              </a:solidFill>
              <a:latin typeface="Arial"/>
              <a:cs typeface="Arial"/>
            </a:endParaRPr>
          </a:p>
          <a:p>
            <a:pPr marL="12700">
              <a:lnSpc>
                <a:spcPts val="2735"/>
              </a:lnSpc>
            </a:pPr>
            <a:r>
              <a:rPr sz="2400" b="1" dirty="0">
                <a:solidFill>
                  <a:srgbClr val="17469E"/>
                </a:solidFill>
                <a:latin typeface="Arial"/>
                <a:cs typeface="Arial"/>
              </a:rPr>
              <a:t>Full</a:t>
            </a:r>
            <a:r>
              <a:rPr sz="2400" b="1" spc="-60" dirty="0">
                <a:solidFill>
                  <a:srgbClr val="17469E"/>
                </a:solidFill>
                <a:latin typeface="Arial"/>
                <a:cs typeface="Arial"/>
              </a:rPr>
              <a:t> </a:t>
            </a:r>
            <a:r>
              <a:rPr lang="en-US" sz="2400" b="1" spc="-60" dirty="0">
                <a:solidFill>
                  <a:srgbClr val="17469E"/>
                </a:solidFill>
                <a:latin typeface="Arial"/>
                <a:cs typeface="Arial"/>
              </a:rPr>
              <a:t>Y</a:t>
            </a:r>
            <a:r>
              <a:rPr sz="2400" b="1" dirty="0">
                <a:solidFill>
                  <a:srgbClr val="17469E"/>
                </a:solidFill>
                <a:latin typeface="Arial"/>
                <a:cs typeface="Arial"/>
              </a:rPr>
              <a:t>ear</a:t>
            </a:r>
            <a:r>
              <a:rPr sz="2400" b="1" spc="15" dirty="0">
                <a:solidFill>
                  <a:srgbClr val="17469E"/>
                </a:solidFill>
                <a:latin typeface="Arial"/>
                <a:cs typeface="Arial"/>
              </a:rPr>
              <a:t> </a:t>
            </a:r>
            <a:r>
              <a:rPr lang="en-US" sz="2400" b="1" spc="15" dirty="0">
                <a:solidFill>
                  <a:srgbClr val="17469E"/>
                </a:solidFill>
                <a:latin typeface="Arial"/>
                <a:cs typeface="Arial"/>
              </a:rPr>
              <a:t>2023 B</a:t>
            </a:r>
            <a:r>
              <a:rPr sz="2400" b="1" dirty="0">
                <a:solidFill>
                  <a:srgbClr val="17469E"/>
                </a:solidFill>
                <a:latin typeface="Arial"/>
                <a:cs typeface="Arial"/>
              </a:rPr>
              <a:t>udget</a:t>
            </a:r>
            <a:r>
              <a:rPr sz="2400" b="1" spc="-20" dirty="0">
                <a:solidFill>
                  <a:srgbClr val="17469E"/>
                </a:solidFill>
                <a:latin typeface="Arial"/>
                <a:cs typeface="Arial"/>
              </a:rPr>
              <a:t> </a:t>
            </a:r>
            <a:r>
              <a:rPr sz="2400" b="1" dirty="0">
                <a:solidFill>
                  <a:srgbClr val="17469E"/>
                </a:solidFill>
                <a:latin typeface="Arial"/>
                <a:cs typeface="Arial"/>
              </a:rPr>
              <a:t>vs.</a:t>
            </a:r>
            <a:r>
              <a:rPr sz="2400" b="1" spc="-20" dirty="0">
                <a:solidFill>
                  <a:srgbClr val="17469E"/>
                </a:solidFill>
                <a:latin typeface="Arial"/>
                <a:cs typeface="Arial"/>
              </a:rPr>
              <a:t> </a:t>
            </a:r>
            <a:r>
              <a:rPr sz="2400" b="1" spc="-10" dirty="0">
                <a:solidFill>
                  <a:srgbClr val="17469E"/>
                </a:solidFill>
                <a:latin typeface="Arial"/>
                <a:cs typeface="Arial"/>
              </a:rPr>
              <a:t>Reforecast</a:t>
            </a:r>
            <a:endParaRPr lang="en-GB" sz="2400" b="1" spc="-10" dirty="0">
              <a:solidFill>
                <a:srgbClr val="17469E"/>
              </a:solidFill>
              <a:latin typeface="Arial"/>
              <a:cs typeface="Arial"/>
            </a:endParaRPr>
          </a:p>
          <a:p>
            <a:pPr marL="12700">
              <a:lnSpc>
                <a:spcPts val="2735"/>
              </a:lnSpc>
            </a:pPr>
            <a:endParaRPr lang="en-GB" sz="2400" b="1" spc="-10" dirty="0">
              <a:solidFill>
                <a:srgbClr val="17469E"/>
              </a:solidFill>
              <a:latin typeface="Arial"/>
              <a:cs typeface="Arial"/>
            </a:endParaRPr>
          </a:p>
          <a:p>
            <a:pPr marL="12700">
              <a:lnSpc>
                <a:spcPts val="2735"/>
              </a:lnSpc>
            </a:pPr>
            <a:r>
              <a:rPr lang="en-GB" sz="2000" b="1" spc="-10" dirty="0">
                <a:solidFill>
                  <a:srgbClr val="17469E"/>
                </a:solidFill>
                <a:latin typeface="Arial"/>
                <a:cs typeface="Arial"/>
              </a:rPr>
              <a:t>May 2023</a:t>
            </a:r>
            <a:endParaRPr sz="2000" dirty="0">
              <a:latin typeface="Arial"/>
              <a:cs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76071" y="2089150"/>
            <a:ext cx="5424729" cy="382156"/>
          </a:xfrm>
          <a:prstGeom prst="rect">
            <a:avLst/>
          </a:prstGeom>
        </p:spPr>
        <p:txBody>
          <a:bodyPr vert="horz" wrap="square" lIns="0" tIns="12700" rIns="0" bIns="0" rtlCol="0">
            <a:spAutoFit/>
          </a:bodyPr>
          <a:lstStyle/>
          <a:p>
            <a:pPr marL="12700">
              <a:lnSpc>
                <a:spcPct val="100000"/>
              </a:lnSpc>
              <a:spcBef>
                <a:spcPts val="100"/>
              </a:spcBef>
            </a:pPr>
            <a:r>
              <a:rPr dirty="0">
                <a:solidFill>
                  <a:srgbClr val="17469E"/>
                </a:solidFill>
              </a:rPr>
              <a:t>Content</a:t>
            </a:r>
            <a:r>
              <a:rPr lang="en-US" dirty="0">
                <a:solidFill>
                  <a:srgbClr val="17469E"/>
                </a:solidFill>
              </a:rPr>
              <a:t>s</a:t>
            </a:r>
            <a:r>
              <a:rPr spc="-35" dirty="0">
                <a:solidFill>
                  <a:srgbClr val="17469E"/>
                </a:solidFill>
              </a:rPr>
              <a:t> </a:t>
            </a:r>
            <a:r>
              <a:rPr dirty="0">
                <a:solidFill>
                  <a:srgbClr val="17469E"/>
                </a:solidFill>
              </a:rPr>
              <a:t>–</a:t>
            </a:r>
            <a:r>
              <a:rPr spc="-25" dirty="0">
                <a:solidFill>
                  <a:srgbClr val="17469E"/>
                </a:solidFill>
              </a:rPr>
              <a:t> </a:t>
            </a:r>
            <a:r>
              <a:rPr dirty="0">
                <a:solidFill>
                  <a:srgbClr val="17469E"/>
                </a:solidFill>
              </a:rPr>
              <a:t>Management</a:t>
            </a:r>
            <a:r>
              <a:rPr spc="-100" dirty="0">
                <a:solidFill>
                  <a:srgbClr val="17469E"/>
                </a:solidFill>
              </a:rPr>
              <a:t> </a:t>
            </a:r>
            <a:r>
              <a:rPr spc="-10" dirty="0">
                <a:solidFill>
                  <a:srgbClr val="17469E"/>
                </a:solidFill>
              </a:rPr>
              <a:t>Accounts</a:t>
            </a:r>
          </a:p>
        </p:txBody>
      </p:sp>
      <p:sp>
        <p:nvSpPr>
          <p:cNvPr id="3" name="object 3"/>
          <p:cNvSpPr txBox="1"/>
          <p:nvPr/>
        </p:nvSpPr>
        <p:spPr>
          <a:xfrm>
            <a:off x="990600" y="2743200"/>
            <a:ext cx="5867400" cy="1951816"/>
          </a:xfrm>
          <a:prstGeom prst="rect">
            <a:avLst/>
          </a:prstGeom>
        </p:spPr>
        <p:txBody>
          <a:bodyPr vert="horz" wrap="square" lIns="0" tIns="12700" rIns="0" bIns="0" rtlCol="0">
            <a:spAutoFit/>
          </a:bodyPr>
          <a:lstStyle/>
          <a:p>
            <a:pPr marL="12700" algn="l">
              <a:lnSpc>
                <a:spcPct val="100000"/>
              </a:lnSpc>
              <a:spcBef>
                <a:spcPts val="100"/>
              </a:spcBef>
            </a:pPr>
            <a:r>
              <a:rPr dirty="0">
                <a:latin typeface="Arial"/>
                <a:cs typeface="Arial"/>
              </a:rPr>
              <a:t>Slide</a:t>
            </a:r>
            <a:r>
              <a:rPr spc="-15" dirty="0">
                <a:latin typeface="Arial"/>
                <a:cs typeface="Arial"/>
              </a:rPr>
              <a:t> </a:t>
            </a:r>
            <a:r>
              <a:rPr dirty="0">
                <a:latin typeface="Arial"/>
                <a:cs typeface="Arial"/>
              </a:rPr>
              <a:t>3</a:t>
            </a:r>
            <a:r>
              <a:rPr spc="-10" dirty="0">
                <a:latin typeface="Arial"/>
                <a:cs typeface="Arial"/>
              </a:rPr>
              <a:t> </a:t>
            </a:r>
            <a:r>
              <a:rPr dirty="0">
                <a:latin typeface="Arial"/>
                <a:cs typeface="Arial"/>
              </a:rPr>
              <a:t>-</a:t>
            </a:r>
            <a:r>
              <a:rPr spc="-5" dirty="0">
                <a:latin typeface="Arial"/>
                <a:cs typeface="Arial"/>
              </a:rPr>
              <a:t> </a:t>
            </a:r>
            <a:r>
              <a:rPr spc="-10" dirty="0">
                <a:latin typeface="Arial"/>
                <a:cs typeface="Arial"/>
              </a:rPr>
              <a:t>Summary</a:t>
            </a:r>
            <a:endParaRPr dirty="0">
              <a:latin typeface="Arial"/>
              <a:cs typeface="Arial"/>
            </a:endParaRPr>
          </a:p>
          <a:p>
            <a:pPr marL="12700" marR="5080" algn="l">
              <a:lnSpc>
                <a:spcPct val="100000"/>
              </a:lnSpc>
            </a:pPr>
            <a:r>
              <a:rPr dirty="0">
                <a:latin typeface="Arial"/>
                <a:cs typeface="Arial"/>
              </a:rPr>
              <a:t>Slide</a:t>
            </a:r>
            <a:r>
              <a:rPr lang="en-US" spc="-20" dirty="0">
                <a:latin typeface="Arial"/>
                <a:cs typeface="Arial"/>
              </a:rPr>
              <a:t> </a:t>
            </a:r>
            <a:r>
              <a:rPr dirty="0">
                <a:latin typeface="Arial"/>
                <a:cs typeface="Arial"/>
              </a:rPr>
              <a:t>4</a:t>
            </a:r>
            <a:r>
              <a:rPr spc="-10" dirty="0">
                <a:latin typeface="Arial"/>
                <a:cs typeface="Arial"/>
              </a:rPr>
              <a:t> </a:t>
            </a:r>
            <a:r>
              <a:rPr dirty="0">
                <a:latin typeface="Arial"/>
                <a:cs typeface="Arial"/>
              </a:rPr>
              <a:t>-</a:t>
            </a:r>
            <a:r>
              <a:rPr spc="-10" dirty="0">
                <a:latin typeface="Arial"/>
                <a:cs typeface="Arial"/>
              </a:rPr>
              <a:t> </a:t>
            </a:r>
            <a:r>
              <a:rPr dirty="0">
                <a:latin typeface="Arial"/>
                <a:cs typeface="Arial"/>
              </a:rPr>
              <a:t>Profit</a:t>
            </a:r>
            <a:r>
              <a:rPr spc="-20" dirty="0">
                <a:latin typeface="Arial"/>
                <a:cs typeface="Arial"/>
              </a:rPr>
              <a:t> </a:t>
            </a:r>
            <a:r>
              <a:rPr lang="en-US" dirty="0">
                <a:latin typeface="Arial"/>
                <a:cs typeface="Arial"/>
              </a:rPr>
              <a:t>&amp;</a:t>
            </a:r>
            <a:r>
              <a:rPr spc="-5" dirty="0">
                <a:latin typeface="Arial"/>
                <a:cs typeface="Arial"/>
              </a:rPr>
              <a:t> </a:t>
            </a:r>
            <a:r>
              <a:rPr dirty="0">
                <a:latin typeface="Arial"/>
                <a:cs typeface="Arial"/>
              </a:rPr>
              <a:t>Loss</a:t>
            </a:r>
            <a:r>
              <a:rPr spc="-10" dirty="0">
                <a:latin typeface="Arial"/>
                <a:cs typeface="Arial"/>
              </a:rPr>
              <a:t> </a:t>
            </a:r>
            <a:r>
              <a:rPr lang="en-US" dirty="0">
                <a:latin typeface="Arial"/>
                <a:cs typeface="Arial"/>
              </a:rPr>
              <a:t>actual -</a:t>
            </a:r>
            <a:r>
              <a:rPr spc="-10" dirty="0">
                <a:latin typeface="Arial"/>
                <a:cs typeface="Arial"/>
              </a:rPr>
              <a:t> </a:t>
            </a:r>
            <a:r>
              <a:rPr lang="en-US" dirty="0">
                <a:latin typeface="Arial"/>
                <a:cs typeface="Arial"/>
              </a:rPr>
              <a:t>3</a:t>
            </a:r>
            <a:r>
              <a:rPr lang="en-US" spc="-15" dirty="0">
                <a:latin typeface="Arial"/>
                <a:cs typeface="Arial"/>
              </a:rPr>
              <a:t> </a:t>
            </a:r>
            <a:r>
              <a:rPr lang="en-US" dirty="0">
                <a:latin typeface="Arial"/>
                <a:cs typeface="Arial"/>
              </a:rPr>
              <a:t>months</a:t>
            </a:r>
            <a:r>
              <a:rPr lang="en-US" spc="-10" dirty="0">
                <a:latin typeface="Arial"/>
                <a:cs typeface="Arial"/>
              </a:rPr>
              <a:t> </a:t>
            </a:r>
            <a:r>
              <a:rPr lang="en-US" dirty="0">
                <a:latin typeface="Arial"/>
                <a:cs typeface="Arial"/>
              </a:rPr>
              <a:t>to</a:t>
            </a:r>
            <a:r>
              <a:rPr lang="en-US" spc="-105" dirty="0">
                <a:latin typeface="Arial"/>
                <a:cs typeface="Arial"/>
              </a:rPr>
              <a:t> </a:t>
            </a:r>
            <a:r>
              <a:rPr lang="en-US" dirty="0">
                <a:latin typeface="Arial"/>
                <a:cs typeface="Arial"/>
              </a:rPr>
              <a:t>March</a:t>
            </a:r>
            <a:r>
              <a:rPr lang="en-US" spc="-10" dirty="0">
                <a:latin typeface="Arial"/>
                <a:cs typeface="Arial"/>
              </a:rPr>
              <a:t> </a:t>
            </a:r>
            <a:r>
              <a:rPr spc="-20" dirty="0">
                <a:latin typeface="Arial"/>
                <a:cs typeface="Arial"/>
              </a:rPr>
              <a:t>202</a:t>
            </a:r>
            <a:r>
              <a:rPr lang="en-US" spc="-20" dirty="0">
                <a:latin typeface="Arial"/>
                <a:cs typeface="Arial"/>
              </a:rPr>
              <a:t>3</a:t>
            </a:r>
            <a:r>
              <a:rPr spc="-20" dirty="0">
                <a:latin typeface="Arial"/>
                <a:cs typeface="Arial"/>
              </a:rPr>
              <a:t> </a:t>
            </a:r>
            <a:endParaRPr lang="en-US" spc="-20" dirty="0">
              <a:latin typeface="Arial"/>
              <a:cs typeface="Arial"/>
            </a:endParaRPr>
          </a:p>
          <a:p>
            <a:pPr marL="12700" marR="5080" algn="l">
              <a:lnSpc>
                <a:spcPct val="100000"/>
              </a:lnSpc>
            </a:pPr>
            <a:r>
              <a:rPr dirty="0">
                <a:latin typeface="Arial"/>
                <a:cs typeface="Arial"/>
              </a:rPr>
              <a:t>Slide</a:t>
            </a:r>
            <a:r>
              <a:rPr lang="en-US" spc="-10" dirty="0">
                <a:latin typeface="Arial"/>
                <a:cs typeface="Arial"/>
              </a:rPr>
              <a:t> </a:t>
            </a:r>
            <a:r>
              <a:rPr lang="en-US" dirty="0">
                <a:latin typeface="Arial"/>
                <a:cs typeface="Arial"/>
              </a:rPr>
              <a:t>5</a:t>
            </a:r>
            <a:r>
              <a:rPr lang="en-US" spc="-15" dirty="0">
                <a:latin typeface="Arial"/>
                <a:cs typeface="Arial"/>
              </a:rPr>
              <a:t> - Profit &amp; Loss f</a:t>
            </a:r>
            <a:r>
              <a:rPr dirty="0">
                <a:latin typeface="Arial"/>
                <a:cs typeface="Arial"/>
              </a:rPr>
              <a:t>orecast</a:t>
            </a:r>
            <a:r>
              <a:rPr spc="-15" dirty="0">
                <a:latin typeface="Arial"/>
                <a:cs typeface="Arial"/>
              </a:rPr>
              <a:t> </a:t>
            </a:r>
            <a:r>
              <a:rPr lang="en-US" spc="-5" dirty="0">
                <a:latin typeface="Arial"/>
                <a:cs typeface="Arial"/>
              </a:rPr>
              <a:t>- f</a:t>
            </a:r>
            <a:r>
              <a:rPr dirty="0">
                <a:latin typeface="Arial"/>
                <a:cs typeface="Arial"/>
              </a:rPr>
              <a:t>ull</a:t>
            </a:r>
            <a:r>
              <a:rPr spc="-10" dirty="0">
                <a:latin typeface="Arial"/>
                <a:cs typeface="Arial"/>
              </a:rPr>
              <a:t> </a:t>
            </a:r>
            <a:r>
              <a:rPr dirty="0">
                <a:latin typeface="Arial"/>
                <a:cs typeface="Arial"/>
              </a:rPr>
              <a:t>year</a:t>
            </a:r>
            <a:r>
              <a:rPr spc="10" dirty="0">
                <a:latin typeface="Arial"/>
                <a:cs typeface="Arial"/>
              </a:rPr>
              <a:t> </a:t>
            </a:r>
            <a:r>
              <a:rPr spc="-20" dirty="0">
                <a:latin typeface="Arial"/>
                <a:cs typeface="Arial"/>
              </a:rPr>
              <a:t>202</a:t>
            </a:r>
            <a:r>
              <a:rPr lang="en-US" spc="-20" dirty="0">
                <a:latin typeface="Arial"/>
                <a:cs typeface="Arial"/>
              </a:rPr>
              <a:t>3</a:t>
            </a:r>
            <a:r>
              <a:rPr spc="-20" dirty="0">
                <a:latin typeface="Arial"/>
                <a:cs typeface="Arial"/>
              </a:rPr>
              <a:t> </a:t>
            </a:r>
            <a:endParaRPr lang="en-US" spc="-20" dirty="0">
              <a:latin typeface="Arial"/>
              <a:cs typeface="Arial"/>
            </a:endParaRPr>
          </a:p>
          <a:p>
            <a:pPr marL="12700" marR="5080" lvl="0" indent="0" algn="l"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ysClr val="windowText" lastClr="000000"/>
                </a:solidFill>
                <a:effectLst/>
                <a:uLnTx/>
                <a:uFillTx/>
                <a:latin typeface="Arial"/>
                <a:cs typeface="Arial"/>
              </a:rPr>
              <a:t>Slide</a:t>
            </a:r>
            <a:r>
              <a:rPr kumimoji="0" lang="en-US" sz="1800" b="0" i="0" u="none" strike="noStrike" kern="0" cap="none" spc="-10" normalizeH="0" baseline="0" noProof="0" dirty="0">
                <a:ln>
                  <a:noFill/>
                </a:ln>
                <a:solidFill>
                  <a:sysClr val="windowText" lastClr="000000"/>
                </a:solidFill>
                <a:effectLst/>
                <a:uLnTx/>
                <a:uFillTx/>
                <a:latin typeface="Arial"/>
                <a:cs typeface="Arial"/>
              </a:rPr>
              <a:t> </a:t>
            </a:r>
            <a:r>
              <a:rPr kumimoji="0" lang="en-US" sz="1800" b="0" i="0" u="none" strike="noStrike" kern="0" cap="none" spc="0" normalizeH="0" baseline="0" noProof="0" dirty="0">
                <a:ln>
                  <a:noFill/>
                </a:ln>
                <a:solidFill>
                  <a:sysClr val="windowText" lastClr="000000"/>
                </a:solidFill>
                <a:effectLst/>
                <a:uLnTx/>
                <a:uFillTx/>
                <a:latin typeface="Arial"/>
                <a:cs typeface="Arial"/>
              </a:rPr>
              <a:t>6</a:t>
            </a:r>
            <a:r>
              <a:rPr kumimoji="0" lang="en-US" sz="1800" b="0" i="0" u="none" strike="noStrike" kern="0" cap="none" spc="-15" normalizeH="0" baseline="0" noProof="0" dirty="0">
                <a:ln>
                  <a:noFill/>
                </a:ln>
                <a:solidFill>
                  <a:sysClr val="windowText" lastClr="000000"/>
                </a:solidFill>
                <a:effectLst/>
                <a:uLnTx/>
                <a:uFillTx/>
                <a:latin typeface="Arial"/>
                <a:cs typeface="Arial"/>
              </a:rPr>
              <a:t> - Profit &amp; Loss f</a:t>
            </a:r>
            <a:r>
              <a:rPr kumimoji="0" lang="en-US" sz="1800" b="0" i="0" u="none" strike="noStrike" kern="0" cap="none" spc="0" normalizeH="0" baseline="0" noProof="0" dirty="0">
                <a:ln>
                  <a:noFill/>
                </a:ln>
                <a:solidFill>
                  <a:sysClr val="windowText" lastClr="000000"/>
                </a:solidFill>
                <a:effectLst/>
                <a:uLnTx/>
                <a:uFillTx/>
                <a:latin typeface="Arial"/>
                <a:cs typeface="Arial"/>
              </a:rPr>
              <a:t>orecast</a:t>
            </a:r>
            <a:r>
              <a:rPr kumimoji="0" lang="en-US" sz="1800" b="0" i="0" u="none" strike="noStrike" kern="0" cap="none" spc="-15" normalizeH="0" baseline="0" noProof="0" dirty="0">
                <a:ln>
                  <a:noFill/>
                </a:ln>
                <a:solidFill>
                  <a:sysClr val="windowText" lastClr="000000"/>
                </a:solidFill>
                <a:effectLst/>
                <a:uLnTx/>
                <a:uFillTx/>
                <a:latin typeface="Arial"/>
                <a:cs typeface="Arial"/>
              </a:rPr>
              <a:t> </a:t>
            </a:r>
            <a:r>
              <a:rPr kumimoji="0" lang="en-US" sz="1800" b="0" i="0" u="none" strike="noStrike" kern="0" cap="none" spc="-5" normalizeH="0" baseline="0" noProof="0" dirty="0">
                <a:ln>
                  <a:noFill/>
                </a:ln>
                <a:solidFill>
                  <a:sysClr val="windowText" lastClr="000000"/>
                </a:solidFill>
                <a:effectLst/>
                <a:uLnTx/>
                <a:uFillTx/>
                <a:latin typeface="Arial"/>
                <a:cs typeface="Arial"/>
              </a:rPr>
              <a:t>- quad 2021-2024</a:t>
            </a:r>
            <a:endParaRPr kumimoji="0" lang="en-US" sz="1800" b="0" i="0" u="none" strike="noStrike" kern="0" cap="none" spc="-20" normalizeH="0" baseline="0" noProof="0" dirty="0">
              <a:ln>
                <a:noFill/>
              </a:ln>
              <a:solidFill>
                <a:sysClr val="windowText" lastClr="000000"/>
              </a:solidFill>
              <a:effectLst/>
              <a:uLnTx/>
              <a:uFillTx/>
              <a:latin typeface="Arial"/>
              <a:cs typeface="Arial"/>
            </a:endParaRPr>
          </a:p>
          <a:p>
            <a:pPr marL="12700" marR="5080" algn="l">
              <a:lnSpc>
                <a:spcPct val="100000"/>
              </a:lnSpc>
            </a:pPr>
            <a:r>
              <a:rPr lang="en-GB" dirty="0">
                <a:latin typeface="Arial"/>
                <a:cs typeface="Arial"/>
              </a:rPr>
              <a:t>Slide 7 - Income &amp; Cost analysis for the quad 2021-2024</a:t>
            </a:r>
          </a:p>
          <a:p>
            <a:pPr marL="12700" marR="5080" algn="l">
              <a:lnSpc>
                <a:spcPct val="100000"/>
              </a:lnSpc>
            </a:pPr>
            <a:r>
              <a:rPr dirty="0">
                <a:latin typeface="Arial"/>
                <a:cs typeface="Arial"/>
              </a:rPr>
              <a:t>Slide</a:t>
            </a:r>
            <a:r>
              <a:rPr spc="-15" dirty="0">
                <a:latin typeface="Arial"/>
                <a:cs typeface="Arial"/>
              </a:rPr>
              <a:t> </a:t>
            </a:r>
            <a:r>
              <a:rPr lang="en-US" dirty="0">
                <a:latin typeface="Arial"/>
                <a:cs typeface="Arial"/>
              </a:rPr>
              <a:t>8</a:t>
            </a:r>
            <a:r>
              <a:rPr lang="en-US" spc="-10" dirty="0">
                <a:latin typeface="Arial"/>
                <a:cs typeface="Arial"/>
              </a:rPr>
              <a:t> - </a:t>
            </a:r>
            <a:r>
              <a:rPr dirty="0">
                <a:latin typeface="Arial"/>
                <a:cs typeface="Arial"/>
              </a:rPr>
              <a:t>Quarterly</a:t>
            </a:r>
            <a:r>
              <a:rPr lang="en-US" spc="-15" dirty="0">
                <a:latin typeface="Arial"/>
                <a:cs typeface="Arial"/>
              </a:rPr>
              <a:t> </a:t>
            </a:r>
            <a:r>
              <a:rPr dirty="0">
                <a:latin typeface="Arial"/>
                <a:cs typeface="Arial"/>
              </a:rPr>
              <a:t>cashflow </a:t>
            </a:r>
            <a:r>
              <a:rPr spc="-10" dirty="0">
                <a:latin typeface="Arial"/>
                <a:cs typeface="Arial"/>
              </a:rPr>
              <a:t>forecast</a:t>
            </a:r>
            <a:r>
              <a:rPr lang="en-GB" spc="-10" dirty="0">
                <a:latin typeface="Arial"/>
                <a:cs typeface="Arial"/>
              </a:rPr>
              <a:t> - 2023</a:t>
            </a:r>
          </a:p>
          <a:p>
            <a:pPr marL="12700" marR="5080" algn="l">
              <a:lnSpc>
                <a:spcPct val="100000"/>
              </a:lnSpc>
            </a:pPr>
            <a:r>
              <a:rPr lang="en-GB" spc="-10" dirty="0">
                <a:latin typeface="Arial"/>
                <a:cs typeface="Arial"/>
              </a:rPr>
              <a:t>Slide 9 - </a:t>
            </a:r>
            <a:r>
              <a:rPr kumimoji="0" lang="en-GB" sz="1800" b="0" i="0" u="none" strike="noStrike" kern="0" cap="none" spc="0" normalizeH="0" baseline="0" noProof="0" dirty="0">
                <a:ln>
                  <a:noFill/>
                </a:ln>
                <a:solidFill>
                  <a:sysClr val="windowText" lastClr="000000"/>
                </a:solidFill>
                <a:effectLst/>
                <a:uLnTx/>
                <a:uFillTx/>
                <a:latin typeface="Arial"/>
                <a:cs typeface="Arial"/>
              </a:rPr>
              <a:t>Quarterly</a:t>
            </a:r>
            <a:r>
              <a:rPr kumimoji="0" lang="en-GB" sz="1800" b="0" i="0" u="none" strike="noStrike" kern="0" cap="none" spc="-15" normalizeH="0" baseline="0" noProof="0" dirty="0">
                <a:ln>
                  <a:noFill/>
                </a:ln>
                <a:solidFill>
                  <a:sysClr val="windowText" lastClr="000000"/>
                </a:solidFill>
                <a:effectLst/>
                <a:uLnTx/>
                <a:uFillTx/>
                <a:latin typeface="Arial"/>
                <a:cs typeface="Arial"/>
              </a:rPr>
              <a:t> </a:t>
            </a:r>
            <a:r>
              <a:rPr kumimoji="0" lang="en-GB" sz="1800" b="0" i="0" u="none" strike="noStrike" kern="0" cap="none" spc="0" normalizeH="0" baseline="0" noProof="0" dirty="0">
                <a:ln>
                  <a:noFill/>
                </a:ln>
                <a:solidFill>
                  <a:sysClr val="windowText" lastClr="000000"/>
                </a:solidFill>
                <a:effectLst/>
                <a:uLnTx/>
                <a:uFillTx/>
                <a:latin typeface="Arial"/>
                <a:cs typeface="Arial"/>
              </a:rPr>
              <a:t>cashflow </a:t>
            </a:r>
            <a:r>
              <a:rPr kumimoji="0" lang="en-GB" sz="1800" b="0" i="0" u="none" strike="noStrike" kern="0" cap="none" spc="-10" normalizeH="0" baseline="0" noProof="0" dirty="0">
                <a:ln>
                  <a:noFill/>
                </a:ln>
                <a:solidFill>
                  <a:sysClr val="windowText" lastClr="000000"/>
                </a:solidFill>
                <a:effectLst/>
                <a:uLnTx/>
                <a:uFillTx/>
                <a:latin typeface="Arial"/>
                <a:cs typeface="Arial"/>
              </a:rPr>
              <a:t>forecast - 2024</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3" cstate="print"/>
          <a:stretch>
            <a:fillRect/>
          </a:stretch>
        </p:blipFill>
        <p:spPr>
          <a:xfrm>
            <a:off x="-9236" y="329406"/>
            <a:ext cx="12191999" cy="6528594"/>
          </a:xfrm>
          <a:prstGeom prst="rect">
            <a:avLst/>
          </a:prstGeom>
        </p:spPr>
      </p:pic>
      <p:sp>
        <p:nvSpPr>
          <p:cNvPr id="3" name="object 3"/>
          <p:cNvSpPr txBox="1">
            <a:spLocks noGrp="1"/>
          </p:cNvSpPr>
          <p:nvPr>
            <p:ph type="title"/>
          </p:nvPr>
        </p:nvSpPr>
        <p:spPr>
          <a:xfrm>
            <a:off x="942238" y="762000"/>
            <a:ext cx="8277962" cy="382156"/>
          </a:xfrm>
          <a:prstGeom prst="rect">
            <a:avLst/>
          </a:prstGeom>
        </p:spPr>
        <p:txBody>
          <a:bodyPr vert="horz" wrap="square" lIns="0" tIns="12700" rIns="0" bIns="0" rtlCol="0">
            <a:spAutoFit/>
          </a:bodyPr>
          <a:lstStyle/>
          <a:p>
            <a:pPr marL="12700">
              <a:lnSpc>
                <a:spcPct val="100000"/>
              </a:lnSpc>
              <a:spcBef>
                <a:spcPts val="100"/>
              </a:spcBef>
            </a:pPr>
            <a:r>
              <a:rPr kumimoji="0" lang="en-GB" sz="2400" b="1" i="0" u="none" strike="noStrike" kern="0" cap="none" spc="-10" normalizeH="0" baseline="0" noProof="0" dirty="0">
                <a:ln>
                  <a:noFill/>
                </a:ln>
                <a:solidFill>
                  <a:srgbClr val="17469E"/>
                </a:solidFill>
                <a:effectLst/>
                <a:uLnTx/>
                <a:uFillTx/>
                <a:latin typeface="Arial"/>
                <a:ea typeface="+mj-ea"/>
                <a:cs typeface="Arial"/>
              </a:rPr>
              <a:t>Summary</a:t>
            </a:r>
            <a:endParaRPr spc="-10" dirty="0"/>
          </a:p>
        </p:txBody>
      </p:sp>
      <p:sp>
        <p:nvSpPr>
          <p:cNvPr id="7" name="object 7"/>
          <p:cNvSpPr txBox="1">
            <a:spLocks noGrp="1"/>
          </p:cNvSpPr>
          <p:nvPr>
            <p:ph type="sldNum" sz="quarter" idx="7"/>
          </p:nvPr>
        </p:nvSpPr>
        <p:spPr>
          <a:prstGeom prst="rect">
            <a:avLst/>
          </a:prstGeom>
        </p:spPr>
        <p:txBody>
          <a:bodyPr vert="horz" wrap="square" lIns="0" tIns="0" rIns="0" bIns="0" rtlCol="0">
            <a:spAutoFit/>
          </a:bodyPr>
          <a:lstStyle/>
          <a:p>
            <a:pPr marL="38100">
              <a:lnSpc>
                <a:spcPct val="100000"/>
              </a:lnSpc>
            </a:pPr>
            <a:fld id="{81D60167-4931-47E6-BA6A-407CBD079E47}" type="slidenum">
              <a:rPr spc="-5" dirty="0"/>
              <a:t>3</a:t>
            </a:fld>
            <a:endParaRPr spc="-5" dirty="0"/>
          </a:p>
        </p:txBody>
      </p:sp>
      <p:sp>
        <p:nvSpPr>
          <p:cNvPr id="4" name="object 4"/>
          <p:cNvSpPr txBox="1"/>
          <p:nvPr/>
        </p:nvSpPr>
        <p:spPr>
          <a:xfrm>
            <a:off x="990600" y="1295400"/>
            <a:ext cx="10134600" cy="4274247"/>
          </a:xfrm>
          <a:prstGeom prst="rect">
            <a:avLst/>
          </a:prstGeom>
        </p:spPr>
        <p:txBody>
          <a:bodyPr vert="horz" wrap="square" lIns="0" tIns="67310" rIns="0" bIns="0" rtlCol="0">
            <a:spAutoFit/>
          </a:bodyPr>
          <a:lstStyle/>
          <a:p>
            <a:pPr marL="12700"/>
            <a:r>
              <a:rPr lang="en-US" sz="1400" spc="-10" dirty="0">
                <a:latin typeface="Arial"/>
                <a:cs typeface="Arial"/>
              </a:rPr>
              <a:t>This report includes the financial results for three months to 31 March 2023 together with the latest forecast for the rest of the year to 31 December 2023, compared to budget. The budget for this year was approved by the board on 21st February 2023. </a:t>
            </a:r>
          </a:p>
          <a:p>
            <a:pPr marL="12700"/>
            <a:endParaRPr lang="en-US" sz="1400" spc="-10" dirty="0">
              <a:latin typeface="Arial"/>
              <a:cs typeface="Arial"/>
            </a:endParaRPr>
          </a:p>
          <a:p>
            <a:pPr marL="12700"/>
            <a:r>
              <a:rPr lang="en-US" sz="1400" spc="-10" dirty="0">
                <a:latin typeface="Arial"/>
                <a:cs typeface="Arial"/>
              </a:rPr>
              <a:t>The net surplus for the first three months to March 2023 was £50K compared to a budgeted deficit of -279K. This is mostly due to timing differences between budgeted verses actual results (slide 4).</a:t>
            </a:r>
          </a:p>
          <a:p>
            <a:pPr marL="12700"/>
            <a:endParaRPr lang="en-US" sz="1400" spc="-10" dirty="0">
              <a:latin typeface="Arial"/>
              <a:cs typeface="Arial"/>
            </a:endParaRPr>
          </a:p>
          <a:p>
            <a:pPr marL="12700"/>
            <a:r>
              <a:rPr lang="en-US" sz="1400" spc="-10" dirty="0">
                <a:latin typeface="Arial"/>
                <a:cs typeface="Arial"/>
              </a:rPr>
              <a:t>The forecast net deficit for the rest of the year to 31 December 2023 is -£37K, which is broadly in line with budgeted deficit of -£40K (slide 5).</a:t>
            </a:r>
          </a:p>
          <a:p>
            <a:pPr marL="12700"/>
            <a:endParaRPr lang="en-US" sz="1400" spc="-10" dirty="0">
              <a:latin typeface="Arial"/>
              <a:cs typeface="Arial"/>
            </a:endParaRPr>
          </a:p>
          <a:p>
            <a:pPr marL="12700"/>
            <a:r>
              <a:rPr lang="en-US" sz="1400" spc="-10" dirty="0">
                <a:latin typeface="Arial"/>
                <a:cs typeface="Arial"/>
              </a:rPr>
              <a:t>Based on the board-approved budget and forecast for the quad to 31 December 2024, the net surplus for the current quad is expected to be lower at £2.5M compared to the forecast presented to Council in October 2022 of £3.1M. The revision is mostly due to a reduction in forecasted income, net of cost savings, resulting in a decrease of £582K in forecasted surplus for the quad. </a:t>
            </a:r>
          </a:p>
          <a:p>
            <a:pPr marL="12700"/>
            <a:endParaRPr lang="en-US" sz="1400" spc="-10" dirty="0">
              <a:latin typeface="Arial"/>
              <a:cs typeface="Arial"/>
            </a:endParaRPr>
          </a:p>
          <a:p>
            <a:pPr marL="12700"/>
            <a:r>
              <a:rPr lang="en-US" sz="1400" spc="-10" dirty="0">
                <a:latin typeface="Arial"/>
                <a:cs typeface="Arial"/>
              </a:rPr>
              <a:t>The current profit and loss forecast for the quad (slide 6) include the actual audited results for the year to 31 December 2022. T</a:t>
            </a:r>
            <a:r>
              <a:rPr lang="en-GB" sz="1400" kern="0" dirty="0">
                <a:effectLst/>
                <a:latin typeface="Arial" panose="020B0604020202020204" pitchFamily="34" charset="0"/>
                <a:ea typeface="Calibri" panose="020F0502020204030204" pitchFamily="34" charset="0"/>
                <a:cs typeface="Arial" panose="020B0604020202020204" pitchFamily="34" charset="0"/>
              </a:rPr>
              <a:t>he audited financial statements </a:t>
            </a:r>
            <a:r>
              <a:rPr lang="en-GB" sz="1400" dirty="0">
                <a:latin typeface="Arial" panose="020B0604020202020204" pitchFamily="34" charset="0"/>
                <a:ea typeface="Calibri" panose="020F0502020204030204" pitchFamily="34" charset="0"/>
                <a:cs typeface="Arial" panose="020B0604020202020204" pitchFamily="34" charset="0"/>
              </a:rPr>
              <a:t>will be approved by the Board on 17 May 2023.</a:t>
            </a:r>
          </a:p>
          <a:p>
            <a:pPr marL="12700"/>
            <a:endParaRPr lang="en-GB" sz="1400" spc="-10" dirty="0">
              <a:latin typeface="Arial" panose="020B0604020202020204" pitchFamily="34" charset="0"/>
              <a:cs typeface="Arial" panose="020B0604020202020204" pitchFamily="34" charset="0"/>
            </a:endParaRPr>
          </a:p>
          <a:p>
            <a:pPr marL="12700"/>
            <a:r>
              <a:rPr lang="en-GB" sz="1400" spc="-10" dirty="0">
                <a:latin typeface="Arial" panose="020B0604020202020204" pitchFamily="34" charset="0"/>
                <a:cs typeface="Arial" panose="020B0604020202020204" pitchFamily="34" charset="0"/>
              </a:rPr>
              <a:t>Cashflow forecast for the year and for the period to 31 December 2024 remains positive (slide 8). </a:t>
            </a:r>
            <a:endParaRPr lang="en-US" sz="1400" spc="-10" dirty="0">
              <a:latin typeface="Arial" panose="020B0604020202020204" pitchFamily="34" charset="0"/>
              <a:cs typeface="Arial" panose="020B0604020202020204" pitchFamily="34" charset="0"/>
            </a:endParaRPr>
          </a:p>
          <a:p>
            <a:pPr marL="12700">
              <a:spcBef>
                <a:spcPts val="530"/>
              </a:spcBef>
            </a:pPr>
            <a:endParaRPr lang="en-US" sz="1100" spc="-10" dirty="0">
              <a:latin typeface="Arial"/>
              <a:cs typeface="Arial"/>
            </a:endParaRPr>
          </a:p>
          <a:p>
            <a:pPr marL="184785"/>
            <a:endParaRPr lang="en-GB" sz="1100" spc="-10" dirty="0">
              <a:latin typeface="Arial"/>
              <a:cs typeface="Arial"/>
            </a:endParaRPr>
          </a:p>
          <a:p>
            <a:pPr marL="184785">
              <a:lnSpc>
                <a:spcPts val="1120"/>
              </a:lnSpc>
            </a:pPr>
            <a:endParaRPr lang="en-GB" sz="1100" spc="-10" dirty="0">
              <a:latin typeface="Arial"/>
              <a:cs typeface="Arial"/>
            </a:endParaRPr>
          </a:p>
        </p:txBody>
      </p:sp>
    </p:spTree>
    <p:extLst>
      <p:ext uri="{BB962C8B-B14F-4D97-AF65-F5344CB8AC3E}">
        <p14:creationId xmlns:p14="http://schemas.microsoft.com/office/powerpoint/2010/main" val="17850300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3" cstate="print"/>
          <a:stretch>
            <a:fillRect/>
          </a:stretch>
        </p:blipFill>
        <p:spPr>
          <a:xfrm>
            <a:off x="0" y="329403"/>
            <a:ext cx="12191999" cy="6528594"/>
          </a:xfrm>
          <a:prstGeom prst="rect">
            <a:avLst/>
          </a:prstGeom>
        </p:spPr>
      </p:pic>
      <p:sp>
        <p:nvSpPr>
          <p:cNvPr id="3" name="object 3"/>
          <p:cNvSpPr txBox="1">
            <a:spLocks noGrp="1"/>
          </p:cNvSpPr>
          <p:nvPr>
            <p:ph type="title"/>
          </p:nvPr>
        </p:nvSpPr>
        <p:spPr>
          <a:xfrm>
            <a:off x="942238" y="240284"/>
            <a:ext cx="8277962" cy="382156"/>
          </a:xfrm>
          <a:prstGeom prst="rect">
            <a:avLst/>
          </a:prstGeom>
        </p:spPr>
        <p:txBody>
          <a:bodyPr vert="horz" wrap="square" lIns="0" tIns="12700" rIns="0" bIns="0" rtlCol="0">
            <a:spAutoFit/>
          </a:bodyPr>
          <a:lstStyle/>
          <a:p>
            <a:pPr marL="12700">
              <a:lnSpc>
                <a:spcPct val="100000"/>
              </a:lnSpc>
              <a:spcBef>
                <a:spcPts val="100"/>
              </a:spcBef>
            </a:pPr>
            <a:r>
              <a:rPr dirty="0"/>
              <a:t>Profit</a:t>
            </a:r>
            <a:r>
              <a:rPr spc="-40" dirty="0"/>
              <a:t> </a:t>
            </a:r>
            <a:r>
              <a:rPr dirty="0"/>
              <a:t>&amp;</a:t>
            </a:r>
            <a:r>
              <a:rPr spc="-30" dirty="0"/>
              <a:t> </a:t>
            </a:r>
            <a:r>
              <a:rPr dirty="0"/>
              <a:t>Loss:</a:t>
            </a:r>
            <a:r>
              <a:rPr spc="-30" dirty="0"/>
              <a:t> </a:t>
            </a:r>
            <a:r>
              <a:rPr lang="en-US" dirty="0"/>
              <a:t>Q1 </a:t>
            </a:r>
            <a:r>
              <a:rPr dirty="0"/>
              <a:t>202</a:t>
            </a:r>
            <a:r>
              <a:rPr lang="en-US" dirty="0"/>
              <a:t>3</a:t>
            </a:r>
            <a:r>
              <a:rPr spc="-90" dirty="0"/>
              <a:t> </a:t>
            </a:r>
            <a:r>
              <a:rPr dirty="0"/>
              <a:t>Actual</a:t>
            </a:r>
            <a:r>
              <a:rPr spc="-25" dirty="0"/>
              <a:t> </a:t>
            </a:r>
            <a:r>
              <a:rPr dirty="0"/>
              <a:t>vs.</a:t>
            </a:r>
            <a:r>
              <a:rPr spc="-30" dirty="0"/>
              <a:t> </a:t>
            </a:r>
            <a:r>
              <a:rPr spc="-10" dirty="0"/>
              <a:t>Budget</a:t>
            </a:r>
          </a:p>
        </p:txBody>
      </p:sp>
      <p:sp>
        <p:nvSpPr>
          <p:cNvPr id="7" name="object 7"/>
          <p:cNvSpPr txBox="1">
            <a:spLocks noGrp="1"/>
          </p:cNvSpPr>
          <p:nvPr>
            <p:ph type="sldNum" sz="quarter" idx="7"/>
          </p:nvPr>
        </p:nvSpPr>
        <p:spPr>
          <a:prstGeom prst="rect">
            <a:avLst/>
          </a:prstGeom>
        </p:spPr>
        <p:txBody>
          <a:bodyPr vert="horz" wrap="square" lIns="0" tIns="0" rIns="0" bIns="0" rtlCol="0">
            <a:spAutoFit/>
          </a:bodyPr>
          <a:lstStyle/>
          <a:p>
            <a:pPr marL="38100">
              <a:lnSpc>
                <a:spcPct val="100000"/>
              </a:lnSpc>
            </a:pPr>
            <a:fld id="{81D60167-4931-47E6-BA6A-407CBD079E47}" type="slidenum">
              <a:rPr spc="-5" dirty="0"/>
              <a:t>4</a:t>
            </a:fld>
            <a:endParaRPr spc="-5" dirty="0"/>
          </a:p>
        </p:txBody>
      </p:sp>
      <p:sp>
        <p:nvSpPr>
          <p:cNvPr id="4" name="object 4"/>
          <p:cNvSpPr txBox="1"/>
          <p:nvPr/>
        </p:nvSpPr>
        <p:spPr>
          <a:xfrm>
            <a:off x="6396990" y="1981200"/>
            <a:ext cx="5074285" cy="3471463"/>
          </a:xfrm>
          <a:prstGeom prst="rect">
            <a:avLst/>
          </a:prstGeom>
        </p:spPr>
        <p:txBody>
          <a:bodyPr vert="horz" wrap="square" lIns="0" tIns="67310" rIns="0" bIns="0" rtlCol="0">
            <a:spAutoFit/>
          </a:bodyPr>
          <a:lstStyle/>
          <a:p>
            <a:pPr marL="12700">
              <a:spcBef>
                <a:spcPts val="530"/>
              </a:spcBef>
            </a:pPr>
            <a:r>
              <a:rPr lang="en-GB" sz="1100" spc="-10" dirty="0">
                <a:latin typeface="Arial"/>
                <a:cs typeface="Arial"/>
              </a:rPr>
              <a:t>Summary:</a:t>
            </a:r>
          </a:p>
          <a:p>
            <a:pPr marL="184150" indent="-171450">
              <a:spcBef>
                <a:spcPts val="530"/>
              </a:spcBef>
              <a:buFont typeface="Arial" panose="020B0604020202020204" pitchFamily="34" charset="0"/>
              <a:buChar char="•"/>
            </a:pPr>
            <a:r>
              <a:rPr lang="en-GB" sz="1100" spc="-10" dirty="0">
                <a:latin typeface="Arial"/>
                <a:cs typeface="Arial"/>
              </a:rPr>
              <a:t>Results for Q1-2023 are broadly in line with budget, with variances against budget due to timing differences.</a:t>
            </a:r>
          </a:p>
          <a:p>
            <a:pPr marL="12700">
              <a:spcBef>
                <a:spcPts val="530"/>
              </a:spcBef>
            </a:pPr>
            <a:endParaRPr lang="en-GB" sz="1100" spc="-10" dirty="0">
              <a:latin typeface="Arial"/>
              <a:cs typeface="Arial"/>
            </a:endParaRPr>
          </a:p>
          <a:p>
            <a:pPr marL="12700">
              <a:spcBef>
                <a:spcPts val="530"/>
              </a:spcBef>
            </a:pPr>
            <a:r>
              <a:rPr sz="1100" spc="-10" dirty="0">
                <a:latin typeface="Arial"/>
                <a:cs typeface="Arial"/>
              </a:rPr>
              <a:t>Income:</a:t>
            </a:r>
            <a:endParaRPr sz="1100" dirty="0">
              <a:latin typeface="Arial"/>
              <a:cs typeface="Arial"/>
            </a:endParaRPr>
          </a:p>
          <a:p>
            <a:pPr marL="184785" indent="-171450">
              <a:spcBef>
                <a:spcPts val="409"/>
              </a:spcBef>
              <a:buChar char="•"/>
              <a:tabLst>
                <a:tab pos="185420" algn="l"/>
              </a:tabLst>
            </a:pPr>
            <a:r>
              <a:rPr lang="en-US" sz="1100" dirty="0">
                <a:latin typeface="Arial"/>
                <a:cs typeface="Arial"/>
              </a:rPr>
              <a:t>Net income is generally in line with budget.</a:t>
            </a:r>
            <a:endParaRPr sz="1100" dirty="0">
              <a:latin typeface="Arial"/>
              <a:cs typeface="Arial"/>
            </a:endParaRPr>
          </a:p>
          <a:p>
            <a:endParaRPr sz="1100" dirty="0">
              <a:latin typeface="Arial"/>
              <a:cs typeface="Arial"/>
            </a:endParaRPr>
          </a:p>
          <a:p>
            <a:pPr marL="12700"/>
            <a:r>
              <a:rPr sz="1100" dirty="0">
                <a:latin typeface="Arial"/>
                <a:cs typeface="Arial"/>
              </a:rPr>
              <a:t>Direct</a:t>
            </a:r>
            <a:r>
              <a:rPr sz="1100" spc="-35" dirty="0">
                <a:latin typeface="Arial"/>
                <a:cs typeface="Arial"/>
              </a:rPr>
              <a:t> </a:t>
            </a:r>
            <a:r>
              <a:rPr sz="1100" spc="-10" dirty="0">
                <a:latin typeface="Arial"/>
                <a:cs typeface="Arial"/>
              </a:rPr>
              <a:t>costs:</a:t>
            </a:r>
            <a:endParaRPr lang="en-US" sz="1100" spc="-10" dirty="0">
              <a:latin typeface="Arial"/>
              <a:cs typeface="Arial"/>
            </a:endParaRPr>
          </a:p>
          <a:p>
            <a:pPr marL="184785" indent="-172720">
              <a:buChar char="•"/>
              <a:tabLst>
                <a:tab pos="185420" algn="l"/>
              </a:tabLst>
            </a:pPr>
            <a:r>
              <a:rPr lang="en-US" sz="1100" dirty="0">
                <a:latin typeface="Arial"/>
                <a:cs typeface="Arial"/>
              </a:rPr>
              <a:t>Direct costs of £267K originally budgeted for Q1-2023 have now been deferred to the rest of the year</a:t>
            </a:r>
            <a:r>
              <a:rPr sz="1100" spc="-10" dirty="0">
                <a:latin typeface="Arial"/>
                <a:cs typeface="Arial"/>
              </a:rPr>
              <a:t>.</a:t>
            </a:r>
            <a:r>
              <a:rPr lang="en-US" sz="1100" spc="-10" dirty="0">
                <a:latin typeface="Arial"/>
                <a:cs typeface="Arial"/>
              </a:rPr>
              <a:t> This includes £150K for Participation &amp; Development, £56K for Annual Conference, £9K committees and Commissions, £26K Technical &amp; Offshore activities, £26K Sustainability projects</a:t>
            </a:r>
            <a:endParaRPr sz="1100" dirty="0">
              <a:latin typeface="Arial"/>
              <a:cs typeface="Arial"/>
            </a:endParaRPr>
          </a:p>
          <a:p>
            <a:pPr>
              <a:buFont typeface="Arial"/>
              <a:buChar char="•"/>
            </a:pPr>
            <a:endParaRPr sz="1100" dirty="0">
              <a:latin typeface="Arial"/>
              <a:cs typeface="Arial"/>
            </a:endParaRPr>
          </a:p>
          <a:p>
            <a:pPr marL="12700">
              <a:spcBef>
                <a:spcPts val="745"/>
              </a:spcBef>
            </a:pPr>
            <a:r>
              <a:rPr sz="1100" dirty="0">
                <a:latin typeface="Arial"/>
                <a:cs typeface="Arial"/>
              </a:rPr>
              <a:t>Administration</a:t>
            </a:r>
            <a:r>
              <a:rPr sz="1100" spc="-75" dirty="0">
                <a:latin typeface="Arial"/>
                <a:cs typeface="Arial"/>
              </a:rPr>
              <a:t> </a:t>
            </a:r>
            <a:r>
              <a:rPr sz="1100" spc="-10" dirty="0">
                <a:latin typeface="Arial"/>
                <a:cs typeface="Arial"/>
              </a:rPr>
              <a:t>costs:</a:t>
            </a:r>
            <a:endParaRPr sz="1100" dirty="0">
              <a:latin typeface="Arial"/>
              <a:cs typeface="Arial"/>
            </a:endParaRPr>
          </a:p>
          <a:p>
            <a:pPr marL="184785" indent="-172720">
              <a:spcBef>
                <a:spcPts val="409"/>
              </a:spcBef>
              <a:buChar char="•"/>
              <a:tabLst>
                <a:tab pos="185420" algn="l"/>
              </a:tabLst>
            </a:pPr>
            <a:r>
              <a:rPr sz="1100" dirty="0">
                <a:latin typeface="Arial"/>
                <a:cs typeface="Arial"/>
              </a:rPr>
              <a:t>Delayed</a:t>
            </a:r>
            <a:r>
              <a:rPr sz="1100" spc="270" dirty="0">
                <a:latin typeface="Arial"/>
                <a:cs typeface="Arial"/>
              </a:rPr>
              <a:t> </a:t>
            </a:r>
            <a:r>
              <a:rPr sz="1100" dirty="0">
                <a:latin typeface="Arial"/>
                <a:cs typeface="Arial"/>
              </a:rPr>
              <a:t>recruitment</a:t>
            </a:r>
            <a:r>
              <a:rPr sz="1100" spc="270" dirty="0">
                <a:latin typeface="Arial"/>
                <a:cs typeface="Arial"/>
              </a:rPr>
              <a:t> </a:t>
            </a:r>
            <a:r>
              <a:rPr sz="1100" dirty="0">
                <a:latin typeface="Arial"/>
                <a:cs typeface="Arial"/>
              </a:rPr>
              <a:t>of</a:t>
            </a:r>
            <a:r>
              <a:rPr sz="1100" spc="254" dirty="0">
                <a:latin typeface="Arial"/>
                <a:cs typeface="Arial"/>
              </a:rPr>
              <a:t> </a:t>
            </a:r>
            <a:r>
              <a:rPr sz="1100" dirty="0">
                <a:latin typeface="Arial"/>
                <a:cs typeface="Arial"/>
              </a:rPr>
              <a:t>staff</a:t>
            </a:r>
            <a:r>
              <a:rPr sz="1100" spc="270" dirty="0">
                <a:latin typeface="Arial"/>
                <a:cs typeface="Arial"/>
              </a:rPr>
              <a:t> </a:t>
            </a:r>
            <a:r>
              <a:rPr sz="1100" dirty="0">
                <a:latin typeface="Arial"/>
                <a:cs typeface="Arial"/>
              </a:rPr>
              <a:t>and</a:t>
            </a:r>
            <a:r>
              <a:rPr sz="1100" spc="250" dirty="0">
                <a:latin typeface="Arial"/>
                <a:cs typeface="Arial"/>
              </a:rPr>
              <a:t> </a:t>
            </a:r>
            <a:r>
              <a:rPr sz="1100" dirty="0">
                <a:latin typeface="Arial"/>
                <a:cs typeface="Arial"/>
              </a:rPr>
              <a:t>related</a:t>
            </a:r>
            <a:r>
              <a:rPr sz="1100" spc="250" dirty="0">
                <a:latin typeface="Arial"/>
                <a:cs typeface="Arial"/>
              </a:rPr>
              <a:t> </a:t>
            </a:r>
            <a:r>
              <a:rPr sz="1100" dirty="0">
                <a:latin typeface="Arial"/>
                <a:cs typeface="Arial"/>
              </a:rPr>
              <a:t>recruitment</a:t>
            </a:r>
            <a:r>
              <a:rPr sz="1100" spc="260" dirty="0">
                <a:latin typeface="Arial"/>
                <a:cs typeface="Arial"/>
              </a:rPr>
              <a:t> </a:t>
            </a:r>
            <a:r>
              <a:rPr sz="1100" dirty="0">
                <a:latin typeface="Arial"/>
                <a:cs typeface="Arial"/>
              </a:rPr>
              <a:t>fee</a:t>
            </a:r>
            <a:r>
              <a:rPr sz="1100" spc="260" dirty="0">
                <a:latin typeface="Arial"/>
                <a:cs typeface="Arial"/>
              </a:rPr>
              <a:t> </a:t>
            </a:r>
            <a:r>
              <a:rPr sz="1100" dirty="0">
                <a:latin typeface="Arial"/>
                <a:cs typeface="Arial"/>
              </a:rPr>
              <a:t>savings</a:t>
            </a:r>
            <a:r>
              <a:rPr sz="1100" spc="280" dirty="0">
                <a:latin typeface="Arial"/>
                <a:cs typeface="Arial"/>
              </a:rPr>
              <a:t> </a:t>
            </a:r>
            <a:r>
              <a:rPr sz="1100" dirty="0">
                <a:latin typeface="Arial"/>
                <a:cs typeface="Arial"/>
              </a:rPr>
              <a:t>in</a:t>
            </a:r>
            <a:r>
              <a:rPr sz="1100" spc="270" dirty="0">
                <a:latin typeface="Arial"/>
                <a:cs typeface="Arial"/>
              </a:rPr>
              <a:t> </a:t>
            </a:r>
            <a:r>
              <a:rPr sz="1100" spc="-10" dirty="0">
                <a:latin typeface="Arial"/>
                <a:cs typeface="Arial"/>
              </a:rPr>
              <a:t>period</a:t>
            </a:r>
            <a:endParaRPr sz="1100" dirty="0">
              <a:latin typeface="Arial"/>
              <a:cs typeface="Arial"/>
            </a:endParaRPr>
          </a:p>
          <a:p>
            <a:pPr marL="184785"/>
            <a:r>
              <a:rPr sz="1100" spc="-10" dirty="0">
                <a:latin typeface="Arial"/>
                <a:cs typeface="Arial"/>
              </a:rPr>
              <a:t>£</a:t>
            </a:r>
            <a:r>
              <a:rPr lang="en-US" sz="1100" spc="-10" dirty="0">
                <a:latin typeface="Arial"/>
                <a:cs typeface="Arial"/>
              </a:rPr>
              <a:t>47</a:t>
            </a:r>
            <a:r>
              <a:rPr sz="1100" spc="-10" dirty="0">
                <a:latin typeface="Arial"/>
                <a:cs typeface="Arial"/>
              </a:rPr>
              <a:t>K.</a:t>
            </a:r>
            <a:endParaRPr lang="en-US" sz="1100" spc="-10" dirty="0">
              <a:latin typeface="Arial"/>
              <a:cs typeface="Arial"/>
            </a:endParaRPr>
          </a:p>
          <a:p>
            <a:pPr marL="184785"/>
            <a:endParaRPr lang="en-GB" sz="1100" spc="-10" dirty="0">
              <a:latin typeface="Arial"/>
              <a:cs typeface="Arial"/>
            </a:endParaRPr>
          </a:p>
          <a:p>
            <a:pPr marL="184785">
              <a:lnSpc>
                <a:spcPts val="1120"/>
              </a:lnSpc>
            </a:pPr>
            <a:endParaRPr lang="en-GB" sz="1100" spc="-10" dirty="0">
              <a:latin typeface="Arial"/>
              <a:cs typeface="Arial"/>
            </a:endParaRPr>
          </a:p>
        </p:txBody>
      </p:sp>
      <p:sp>
        <p:nvSpPr>
          <p:cNvPr id="5" name="object 5"/>
          <p:cNvSpPr txBox="1"/>
          <p:nvPr/>
        </p:nvSpPr>
        <p:spPr>
          <a:xfrm>
            <a:off x="7738618" y="1497330"/>
            <a:ext cx="1844675" cy="331470"/>
          </a:xfrm>
          <a:prstGeom prst="rect">
            <a:avLst/>
          </a:prstGeom>
        </p:spPr>
        <p:txBody>
          <a:bodyPr vert="horz" wrap="square" lIns="0" tIns="13335" rIns="0" bIns="0" rtlCol="0">
            <a:spAutoFit/>
          </a:bodyPr>
          <a:lstStyle/>
          <a:p>
            <a:pPr marL="12700">
              <a:lnSpc>
                <a:spcPct val="100000"/>
              </a:lnSpc>
              <a:spcBef>
                <a:spcPts val="105"/>
              </a:spcBef>
            </a:pPr>
            <a:r>
              <a:rPr sz="2000" b="1" dirty="0">
                <a:solidFill>
                  <a:srgbClr val="0070C0"/>
                </a:solidFill>
                <a:latin typeface="Arial"/>
                <a:cs typeface="Arial"/>
              </a:rPr>
              <a:t>Main</a:t>
            </a:r>
            <a:r>
              <a:rPr sz="2000" b="1" spc="-30" dirty="0">
                <a:solidFill>
                  <a:srgbClr val="0070C0"/>
                </a:solidFill>
                <a:latin typeface="Arial"/>
                <a:cs typeface="Arial"/>
              </a:rPr>
              <a:t> </a:t>
            </a:r>
            <a:r>
              <a:rPr sz="2000" b="1" spc="-10" dirty="0">
                <a:solidFill>
                  <a:srgbClr val="0070C0"/>
                </a:solidFill>
                <a:latin typeface="Arial"/>
                <a:cs typeface="Arial"/>
              </a:rPr>
              <a:t>variances</a:t>
            </a:r>
            <a:endParaRPr sz="2000" dirty="0">
              <a:solidFill>
                <a:srgbClr val="0070C0"/>
              </a:solidFill>
              <a:latin typeface="Arial"/>
              <a:cs typeface="Arial"/>
            </a:endParaRPr>
          </a:p>
        </p:txBody>
      </p:sp>
      <p:pic>
        <p:nvPicPr>
          <p:cNvPr id="8" name="Picture 7">
            <a:extLst>
              <a:ext uri="{FF2B5EF4-FFF2-40B4-BE49-F238E27FC236}">
                <a16:creationId xmlns:a16="http://schemas.microsoft.com/office/drawing/2014/main" id="{2D158154-2FE7-F445-EE01-1D0D967CDBE4}"/>
              </a:ext>
            </a:extLst>
          </p:cNvPr>
          <p:cNvPicPr>
            <a:picLocks noChangeAspect="1"/>
          </p:cNvPicPr>
          <p:nvPr/>
        </p:nvPicPr>
        <p:blipFill>
          <a:blip r:embed="rId4"/>
          <a:stretch>
            <a:fillRect/>
          </a:stretch>
        </p:blipFill>
        <p:spPr>
          <a:xfrm>
            <a:off x="942239" y="990600"/>
            <a:ext cx="4852772" cy="4822825"/>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1" y="329406"/>
            <a:ext cx="12191999" cy="6528594"/>
          </a:xfrm>
          <a:prstGeom prst="rect">
            <a:avLst/>
          </a:prstGeom>
        </p:spPr>
      </p:pic>
      <p:sp>
        <p:nvSpPr>
          <p:cNvPr id="3" name="object 3"/>
          <p:cNvSpPr txBox="1">
            <a:spLocks noGrp="1"/>
          </p:cNvSpPr>
          <p:nvPr>
            <p:ph type="title"/>
          </p:nvPr>
        </p:nvSpPr>
        <p:spPr>
          <a:xfrm>
            <a:off x="897865" y="240284"/>
            <a:ext cx="7484135" cy="391159"/>
          </a:xfrm>
          <a:prstGeom prst="rect">
            <a:avLst/>
          </a:prstGeom>
        </p:spPr>
        <p:txBody>
          <a:bodyPr vert="horz" wrap="square" lIns="0" tIns="12700" rIns="0" bIns="0" rtlCol="0">
            <a:spAutoFit/>
          </a:bodyPr>
          <a:lstStyle/>
          <a:p>
            <a:pPr marL="73025">
              <a:lnSpc>
                <a:spcPct val="100000"/>
              </a:lnSpc>
              <a:spcBef>
                <a:spcPts val="100"/>
              </a:spcBef>
            </a:pPr>
            <a:r>
              <a:rPr dirty="0"/>
              <a:t>Profit</a:t>
            </a:r>
            <a:r>
              <a:rPr spc="-40" dirty="0"/>
              <a:t> </a:t>
            </a:r>
            <a:r>
              <a:rPr dirty="0"/>
              <a:t>&amp;</a:t>
            </a:r>
            <a:r>
              <a:rPr spc="-25" dirty="0"/>
              <a:t> </a:t>
            </a:r>
            <a:r>
              <a:rPr dirty="0"/>
              <a:t>Loss:</a:t>
            </a:r>
            <a:r>
              <a:rPr spc="-25" dirty="0"/>
              <a:t> </a:t>
            </a:r>
            <a:r>
              <a:rPr dirty="0"/>
              <a:t>Full</a:t>
            </a:r>
            <a:r>
              <a:rPr spc="-50" dirty="0"/>
              <a:t> </a:t>
            </a:r>
            <a:r>
              <a:rPr dirty="0"/>
              <a:t>year</a:t>
            </a:r>
            <a:r>
              <a:rPr spc="10" dirty="0"/>
              <a:t> </a:t>
            </a:r>
            <a:r>
              <a:rPr dirty="0"/>
              <a:t>202</a:t>
            </a:r>
            <a:r>
              <a:rPr lang="en-US" dirty="0"/>
              <a:t>3</a:t>
            </a:r>
            <a:r>
              <a:rPr spc="-10" dirty="0"/>
              <a:t> </a:t>
            </a:r>
            <a:r>
              <a:rPr dirty="0"/>
              <a:t>Reforecast</a:t>
            </a:r>
            <a:r>
              <a:rPr spc="-15" dirty="0"/>
              <a:t> </a:t>
            </a:r>
            <a:r>
              <a:rPr dirty="0"/>
              <a:t>vs.</a:t>
            </a:r>
            <a:r>
              <a:rPr spc="-30" dirty="0"/>
              <a:t> </a:t>
            </a:r>
            <a:r>
              <a:rPr spc="-10" dirty="0"/>
              <a:t>Budget</a:t>
            </a:r>
          </a:p>
        </p:txBody>
      </p:sp>
      <p:sp>
        <p:nvSpPr>
          <p:cNvPr id="4" name="object 4"/>
          <p:cNvSpPr txBox="1"/>
          <p:nvPr/>
        </p:nvSpPr>
        <p:spPr>
          <a:xfrm>
            <a:off x="6476999" y="1828800"/>
            <a:ext cx="5003927" cy="3624069"/>
          </a:xfrm>
          <a:prstGeom prst="rect">
            <a:avLst/>
          </a:prstGeom>
        </p:spPr>
        <p:txBody>
          <a:bodyPr vert="horz" wrap="square" lIns="0" tIns="12700" rIns="0" bIns="0" rtlCol="0">
            <a:spAutoFit/>
          </a:bodyPr>
          <a:lstStyle/>
          <a:p>
            <a:pPr marL="12700" marR="0" lvl="0" indent="0" algn="just" defTabSz="914400" eaLnBrk="1" fontAlgn="auto" latinLnBrk="0" hangingPunct="1">
              <a:spcBef>
                <a:spcPts val="530"/>
              </a:spcBef>
              <a:spcAft>
                <a:spcPts val="0"/>
              </a:spcAft>
              <a:buClrTx/>
              <a:buSzTx/>
              <a:buFontTx/>
              <a:buNone/>
              <a:tabLst/>
              <a:defRPr/>
            </a:pPr>
            <a:r>
              <a:rPr kumimoji="0" lang="en-US" sz="1100" b="0" i="0" u="none" strike="noStrike" kern="0" cap="none" spc="-10" normalizeH="0" baseline="0" noProof="0" dirty="0">
                <a:ln>
                  <a:noFill/>
                </a:ln>
                <a:solidFill>
                  <a:sysClr val="windowText" lastClr="000000"/>
                </a:solidFill>
                <a:effectLst/>
                <a:uLnTx/>
                <a:uFillTx/>
                <a:latin typeface="Arial"/>
                <a:cs typeface="Arial"/>
              </a:rPr>
              <a:t>Summary:</a:t>
            </a:r>
          </a:p>
          <a:p>
            <a:pPr marL="184150" marR="0" lvl="0" indent="-171450" algn="just" defTabSz="914400" eaLnBrk="1" fontAlgn="auto" latinLnBrk="0" hangingPunct="1">
              <a:spcBef>
                <a:spcPts val="530"/>
              </a:spcBef>
              <a:spcAft>
                <a:spcPts val="0"/>
              </a:spcAft>
              <a:buClrTx/>
              <a:buSzTx/>
              <a:buFont typeface="Arial" panose="020B0604020202020204" pitchFamily="34" charset="0"/>
              <a:buChar char="•"/>
              <a:tabLst/>
              <a:defRPr/>
            </a:pPr>
            <a:r>
              <a:rPr lang="en-US" sz="1100" spc="-10" dirty="0">
                <a:latin typeface="Arial"/>
                <a:cs typeface="Arial"/>
              </a:rPr>
              <a:t>Overall net results for the year are forecast to be broadly in line with the budget.</a:t>
            </a:r>
            <a:endParaRPr kumimoji="0" lang="en-US" sz="1100" b="0" i="0" u="none" strike="noStrike" kern="0" cap="none" spc="-10" normalizeH="0" baseline="0" noProof="0" dirty="0">
              <a:ln>
                <a:noFill/>
              </a:ln>
              <a:solidFill>
                <a:sysClr val="windowText" lastClr="000000"/>
              </a:solidFill>
              <a:effectLst/>
              <a:uLnTx/>
              <a:uFillTx/>
              <a:latin typeface="Arial"/>
              <a:cs typeface="Arial"/>
            </a:endParaRPr>
          </a:p>
          <a:p>
            <a:pPr marL="12700" marR="0" lvl="0" indent="0" algn="just" defTabSz="914400" eaLnBrk="1" fontAlgn="auto" latinLnBrk="0" hangingPunct="1">
              <a:spcBef>
                <a:spcPts val="530"/>
              </a:spcBef>
              <a:spcAft>
                <a:spcPts val="0"/>
              </a:spcAft>
              <a:buClrTx/>
              <a:buSzTx/>
              <a:buFontTx/>
              <a:buNone/>
              <a:tabLst/>
              <a:defRPr/>
            </a:pPr>
            <a:r>
              <a:rPr kumimoji="0" lang="en-US" sz="1100" b="0" i="0" u="none" strike="noStrike" kern="0" cap="none" spc="-10" normalizeH="0" baseline="0" noProof="0" dirty="0">
                <a:ln>
                  <a:noFill/>
                </a:ln>
                <a:solidFill>
                  <a:sysClr val="windowText" lastClr="000000"/>
                </a:solidFill>
                <a:effectLst/>
                <a:uLnTx/>
                <a:uFillTx/>
                <a:latin typeface="Arial"/>
                <a:cs typeface="Arial"/>
              </a:rPr>
              <a:t>Income:</a:t>
            </a:r>
            <a:endParaRPr kumimoji="0" lang="en-US" sz="1100" b="0" i="0" u="none" strike="noStrike" kern="0" cap="none" spc="0" normalizeH="0" baseline="0" noProof="0" dirty="0">
              <a:ln>
                <a:noFill/>
              </a:ln>
              <a:solidFill>
                <a:sysClr val="windowText" lastClr="000000"/>
              </a:solidFill>
              <a:effectLst/>
              <a:uLnTx/>
              <a:uFillTx/>
              <a:latin typeface="Arial"/>
              <a:cs typeface="Arial"/>
            </a:endParaRPr>
          </a:p>
          <a:p>
            <a:pPr marL="184150" marR="0" lvl="0" indent="-171450" algn="just" defTabSz="914400" eaLnBrk="1" fontAlgn="auto" latinLnBrk="0" hangingPunct="1">
              <a:spcBef>
                <a:spcPts val="530"/>
              </a:spcBef>
              <a:spcAft>
                <a:spcPts val="0"/>
              </a:spcAft>
              <a:buClrTx/>
              <a:buSzTx/>
              <a:buFont typeface="Arial" panose="020B0604020202020204" pitchFamily="34" charset="0"/>
              <a:buChar char="•"/>
              <a:tabLst/>
              <a:defRPr/>
            </a:pPr>
            <a:r>
              <a:rPr lang="en-US" sz="1100" spc="-10" dirty="0">
                <a:latin typeface="Arial"/>
                <a:cs typeface="Arial"/>
              </a:rPr>
              <a:t>Income for the rest of the year has been prudently reduced for Technical services £29K and Income from IOC Solidarity Fund £14K</a:t>
            </a:r>
            <a:r>
              <a:rPr kumimoji="0" lang="en-US" sz="1100" b="0" i="0" u="none" strike="noStrike" kern="0" cap="none" spc="-10" normalizeH="0" baseline="0" noProof="0" dirty="0">
                <a:ln>
                  <a:noFill/>
                </a:ln>
                <a:solidFill>
                  <a:sysClr val="windowText" lastClr="000000"/>
                </a:solidFill>
                <a:effectLst/>
                <a:uLnTx/>
                <a:uFillTx/>
                <a:latin typeface="Arial"/>
                <a:cs typeface="Arial"/>
              </a:rPr>
              <a:t>. Most of the reduction will however be covered by lower direct costs.</a:t>
            </a:r>
          </a:p>
          <a:p>
            <a:pPr marL="184150" marR="0" lvl="0" indent="-171450" algn="just" defTabSz="914400" eaLnBrk="1" fontAlgn="auto" latinLnBrk="0" hangingPunct="1">
              <a:spcBef>
                <a:spcPts val="530"/>
              </a:spcBef>
              <a:spcAft>
                <a:spcPts val="0"/>
              </a:spcAft>
              <a:buClrTx/>
              <a:buSzTx/>
              <a:buFont typeface="Arial" panose="020B0604020202020204" pitchFamily="34" charset="0"/>
              <a:buChar char="•"/>
              <a:tabLst/>
              <a:defRPr/>
            </a:pPr>
            <a:r>
              <a:rPr lang="en-US" sz="1100" spc="-10" dirty="0">
                <a:latin typeface="Arial"/>
                <a:cs typeface="Arial"/>
              </a:rPr>
              <a:t>In addition, the forecast income from Special Events and ESailing has been reduced by £26K and £21K respectively</a:t>
            </a:r>
          </a:p>
          <a:p>
            <a:pPr marL="12700" marR="0" lvl="0" algn="just" defTabSz="914400" eaLnBrk="1" fontAlgn="auto" latinLnBrk="0" hangingPunct="1">
              <a:spcBef>
                <a:spcPts val="530"/>
              </a:spcBef>
              <a:spcAft>
                <a:spcPts val="0"/>
              </a:spcAft>
              <a:buClrTx/>
              <a:buSzTx/>
              <a:tabLst/>
              <a:defRPr/>
            </a:pPr>
            <a:r>
              <a:rPr kumimoji="0" lang="en-US" sz="1100" b="0" i="0" u="none" strike="noStrike" kern="0" cap="none" spc="0" normalizeH="0" baseline="0" noProof="0" dirty="0">
                <a:ln>
                  <a:noFill/>
                </a:ln>
                <a:solidFill>
                  <a:sysClr val="windowText" lastClr="000000"/>
                </a:solidFill>
                <a:effectLst/>
                <a:uLnTx/>
                <a:uFillTx/>
                <a:latin typeface="Arial"/>
                <a:cs typeface="Arial"/>
              </a:rPr>
              <a:t>Direct</a:t>
            </a:r>
            <a:r>
              <a:rPr kumimoji="0" lang="en-US" sz="1100" b="0" i="0" u="none" strike="noStrike" kern="0" cap="none" spc="-35" normalizeH="0" baseline="0" noProof="0" dirty="0">
                <a:ln>
                  <a:noFill/>
                </a:ln>
                <a:solidFill>
                  <a:sysClr val="windowText" lastClr="000000"/>
                </a:solidFill>
                <a:effectLst/>
                <a:uLnTx/>
                <a:uFillTx/>
                <a:latin typeface="Arial"/>
                <a:cs typeface="Arial"/>
              </a:rPr>
              <a:t> </a:t>
            </a:r>
            <a:r>
              <a:rPr kumimoji="0" lang="en-US" sz="1100" b="0" i="0" u="none" strike="noStrike" kern="0" cap="none" spc="-10" normalizeH="0" baseline="0" noProof="0" dirty="0">
                <a:ln>
                  <a:noFill/>
                </a:ln>
                <a:solidFill>
                  <a:sysClr val="windowText" lastClr="000000"/>
                </a:solidFill>
                <a:effectLst/>
                <a:uLnTx/>
                <a:uFillTx/>
                <a:latin typeface="Arial"/>
                <a:cs typeface="Arial"/>
              </a:rPr>
              <a:t>costs:</a:t>
            </a:r>
            <a:endParaRPr kumimoji="0" lang="en-US" sz="1100" b="0" i="0" u="none" strike="noStrike" kern="0" cap="none" spc="0" normalizeH="0" baseline="0" noProof="0" dirty="0">
              <a:ln>
                <a:noFill/>
              </a:ln>
              <a:solidFill>
                <a:sysClr val="windowText" lastClr="000000"/>
              </a:solidFill>
              <a:effectLst/>
              <a:uLnTx/>
              <a:uFillTx/>
              <a:latin typeface="Arial"/>
              <a:cs typeface="Arial"/>
            </a:endParaRPr>
          </a:p>
          <a:p>
            <a:pPr marL="184785" marR="0" lvl="0" indent="-172720" algn="just" defTabSz="914400" eaLnBrk="1" fontAlgn="auto" latinLnBrk="0" hangingPunct="1">
              <a:spcBef>
                <a:spcPts val="405"/>
              </a:spcBef>
              <a:spcAft>
                <a:spcPts val="0"/>
              </a:spcAft>
              <a:buClrTx/>
              <a:buSzTx/>
              <a:buFontTx/>
              <a:buChar char="•"/>
              <a:tabLst>
                <a:tab pos="185420" algn="l"/>
              </a:tabLst>
              <a:defRPr/>
            </a:pPr>
            <a:r>
              <a:rPr kumimoji="0" lang="en-US" sz="1100" b="0" i="0" u="none" strike="noStrike" kern="0" cap="none" spc="0" normalizeH="0" baseline="0" noProof="0" dirty="0">
                <a:ln>
                  <a:noFill/>
                </a:ln>
                <a:solidFill>
                  <a:sysClr val="windowText" lastClr="000000"/>
                </a:solidFill>
                <a:effectLst/>
                <a:uLnTx/>
                <a:uFillTx/>
                <a:latin typeface="Arial"/>
                <a:cs typeface="Arial"/>
              </a:rPr>
              <a:t>As a result of reducing income </a:t>
            </a:r>
            <a:r>
              <a:rPr lang="en-US" sz="1100" dirty="0">
                <a:latin typeface="Arial"/>
                <a:cs typeface="Arial"/>
              </a:rPr>
              <a:t>there will be savings in </a:t>
            </a:r>
            <a:r>
              <a:rPr kumimoji="0" lang="en-US" sz="1100" b="0" i="0" u="none" strike="noStrike" kern="0" cap="none" spc="0" normalizeH="0" baseline="0" noProof="0" dirty="0">
                <a:ln>
                  <a:noFill/>
                </a:ln>
                <a:solidFill>
                  <a:sysClr val="windowText" lastClr="000000"/>
                </a:solidFill>
                <a:effectLst/>
                <a:uLnTx/>
                <a:uFillTx/>
                <a:latin typeface="Arial"/>
                <a:cs typeface="Arial"/>
              </a:rPr>
              <a:t>direct costs £25K for Technical services, £15K for costs related to IOC Funding.</a:t>
            </a:r>
          </a:p>
          <a:p>
            <a:pPr marL="184785" marR="0" lvl="0" indent="-172720" algn="just" defTabSz="914400" eaLnBrk="1" fontAlgn="auto" latinLnBrk="0" hangingPunct="1">
              <a:spcBef>
                <a:spcPts val="405"/>
              </a:spcBef>
              <a:spcAft>
                <a:spcPts val="0"/>
              </a:spcAft>
              <a:buClrTx/>
              <a:buSzTx/>
              <a:buFontTx/>
              <a:buChar char="•"/>
              <a:tabLst>
                <a:tab pos="185420" algn="l"/>
              </a:tabLst>
              <a:defRPr/>
            </a:pPr>
            <a:r>
              <a:rPr lang="en-US" sz="1100" dirty="0">
                <a:latin typeface="Arial"/>
                <a:cs typeface="Arial"/>
              </a:rPr>
              <a:t>Cost of Events is expected to reduce by £43K based on latest information, mostly related to Travel &amp; Accommodation costs for attending Events.</a:t>
            </a:r>
            <a:r>
              <a:rPr kumimoji="0" lang="en-US" sz="1100" b="0" i="0" u="none" strike="noStrike" kern="0" cap="none" spc="0" normalizeH="0" baseline="0" noProof="0" dirty="0">
                <a:ln>
                  <a:noFill/>
                </a:ln>
                <a:solidFill>
                  <a:sysClr val="windowText" lastClr="000000"/>
                </a:solidFill>
                <a:effectLst/>
                <a:uLnTx/>
                <a:uFillTx/>
                <a:latin typeface="Arial"/>
                <a:cs typeface="Arial"/>
              </a:rPr>
              <a:t>  </a:t>
            </a:r>
          </a:p>
          <a:p>
            <a:pPr marL="184785" marR="0" lvl="0" indent="-172720" algn="just" defTabSz="914400" eaLnBrk="1" fontAlgn="auto" latinLnBrk="0" hangingPunct="1">
              <a:spcBef>
                <a:spcPts val="405"/>
              </a:spcBef>
              <a:spcAft>
                <a:spcPts val="0"/>
              </a:spcAft>
              <a:buClrTx/>
              <a:buSzTx/>
              <a:buFontTx/>
              <a:buChar char="•"/>
              <a:tabLst>
                <a:tab pos="185420" algn="l"/>
              </a:tabLst>
              <a:defRPr/>
            </a:pPr>
            <a:r>
              <a:rPr lang="en-US" sz="1100" dirty="0">
                <a:latin typeface="Arial"/>
                <a:cs typeface="Arial"/>
              </a:rPr>
              <a:t>Costs for Committees and Commissions are also expected to reduce by £28K.</a:t>
            </a:r>
            <a:endParaRPr kumimoji="0" lang="en-US" sz="1100" b="0" i="0" u="none" strike="noStrike" kern="0" cap="none" spc="0" normalizeH="0" baseline="0" noProof="0" dirty="0">
              <a:ln>
                <a:noFill/>
              </a:ln>
              <a:solidFill>
                <a:sysClr val="windowText" lastClr="000000"/>
              </a:solidFill>
              <a:effectLst/>
              <a:uLnTx/>
              <a:uFillTx/>
              <a:latin typeface="Arial"/>
              <a:cs typeface="Arial"/>
            </a:endParaRPr>
          </a:p>
          <a:p>
            <a:pPr marL="12700" marR="0" lvl="0" indent="0" algn="just" defTabSz="914400" eaLnBrk="1" fontAlgn="auto" latinLnBrk="0" hangingPunct="1">
              <a:spcBef>
                <a:spcPts val="745"/>
              </a:spcBef>
              <a:spcAft>
                <a:spcPts val="0"/>
              </a:spcAft>
              <a:buClrTx/>
              <a:buSzTx/>
              <a:buFontTx/>
              <a:buNone/>
              <a:tabLst/>
              <a:defRPr/>
            </a:pPr>
            <a:r>
              <a:rPr kumimoji="0" lang="en-US" sz="1100" b="0" i="0" u="none" strike="noStrike" kern="0" cap="none" spc="0" normalizeH="0" baseline="0" noProof="0" dirty="0">
                <a:ln>
                  <a:noFill/>
                </a:ln>
                <a:solidFill>
                  <a:sysClr val="windowText" lastClr="000000"/>
                </a:solidFill>
                <a:effectLst/>
                <a:uLnTx/>
                <a:uFillTx/>
                <a:latin typeface="Arial"/>
                <a:cs typeface="Arial"/>
              </a:rPr>
              <a:t>Administration</a:t>
            </a:r>
            <a:r>
              <a:rPr kumimoji="0" lang="en-US" sz="1100" b="0" i="0" u="none" strike="noStrike" kern="0" cap="none" spc="-75" normalizeH="0" baseline="0" noProof="0" dirty="0">
                <a:ln>
                  <a:noFill/>
                </a:ln>
                <a:solidFill>
                  <a:sysClr val="windowText" lastClr="000000"/>
                </a:solidFill>
                <a:effectLst/>
                <a:uLnTx/>
                <a:uFillTx/>
                <a:latin typeface="Arial"/>
                <a:cs typeface="Arial"/>
              </a:rPr>
              <a:t> </a:t>
            </a:r>
            <a:r>
              <a:rPr kumimoji="0" lang="en-US" sz="1100" b="0" i="0" u="none" strike="noStrike" kern="0" cap="none" spc="-10" normalizeH="0" baseline="0" noProof="0" dirty="0">
                <a:ln>
                  <a:noFill/>
                </a:ln>
                <a:solidFill>
                  <a:sysClr val="windowText" lastClr="000000"/>
                </a:solidFill>
                <a:effectLst/>
                <a:uLnTx/>
                <a:uFillTx/>
                <a:latin typeface="Arial"/>
                <a:cs typeface="Arial"/>
              </a:rPr>
              <a:t>costs:</a:t>
            </a:r>
            <a:endParaRPr kumimoji="0" lang="en-US" sz="1100" b="0" i="0" u="none" strike="noStrike" kern="0" cap="none" spc="0" normalizeH="0" baseline="0" noProof="0" dirty="0">
              <a:ln>
                <a:noFill/>
              </a:ln>
              <a:solidFill>
                <a:sysClr val="windowText" lastClr="000000"/>
              </a:solidFill>
              <a:effectLst/>
              <a:uLnTx/>
              <a:uFillTx/>
              <a:latin typeface="Arial"/>
              <a:cs typeface="Arial"/>
            </a:endParaRPr>
          </a:p>
          <a:p>
            <a:pPr marL="184785" indent="-172720" algn="just">
              <a:buChar char="•"/>
              <a:tabLst>
                <a:tab pos="185420" algn="l"/>
              </a:tabLst>
            </a:pPr>
            <a:r>
              <a:rPr lang="en-GB" sz="1100" dirty="0">
                <a:latin typeface="Arial"/>
                <a:cs typeface="Arial"/>
              </a:rPr>
              <a:t>Employment costs are expected to increase due to higher recruitment fees and overhead costs likely to increase due to higher costs of insurance.</a:t>
            </a:r>
            <a:endParaRPr sz="1100" dirty="0">
              <a:latin typeface="Arial"/>
              <a:cs typeface="Arial"/>
            </a:endParaRPr>
          </a:p>
        </p:txBody>
      </p:sp>
      <p:sp>
        <p:nvSpPr>
          <p:cNvPr id="7" name="object 7"/>
          <p:cNvSpPr txBox="1">
            <a:spLocks noGrp="1"/>
          </p:cNvSpPr>
          <p:nvPr>
            <p:ph type="sldNum" sz="quarter" idx="7"/>
          </p:nvPr>
        </p:nvSpPr>
        <p:spPr>
          <a:prstGeom prst="rect">
            <a:avLst/>
          </a:prstGeom>
        </p:spPr>
        <p:txBody>
          <a:bodyPr vert="horz" wrap="square" lIns="0" tIns="0" rIns="0" bIns="0" rtlCol="0">
            <a:spAutoFit/>
          </a:bodyPr>
          <a:lstStyle/>
          <a:p>
            <a:pPr marL="38100">
              <a:lnSpc>
                <a:spcPct val="100000"/>
              </a:lnSpc>
            </a:pPr>
            <a:fld id="{81D60167-4931-47E6-BA6A-407CBD079E47}" type="slidenum">
              <a:rPr spc="-5" dirty="0"/>
              <a:t>5</a:t>
            </a:fld>
            <a:endParaRPr spc="-5" dirty="0"/>
          </a:p>
        </p:txBody>
      </p:sp>
      <p:pic>
        <p:nvPicPr>
          <p:cNvPr id="8" name="Picture 7">
            <a:extLst>
              <a:ext uri="{FF2B5EF4-FFF2-40B4-BE49-F238E27FC236}">
                <a16:creationId xmlns:a16="http://schemas.microsoft.com/office/drawing/2014/main" id="{208C1ECE-ADC2-CDA2-64CB-FFEB0347D6DA}"/>
              </a:ext>
            </a:extLst>
          </p:cNvPr>
          <p:cNvPicPr>
            <a:picLocks noChangeAspect="1"/>
          </p:cNvPicPr>
          <p:nvPr/>
        </p:nvPicPr>
        <p:blipFill>
          <a:blip r:embed="rId3"/>
          <a:stretch>
            <a:fillRect/>
          </a:stretch>
        </p:blipFill>
        <p:spPr>
          <a:xfrm>
            <a:off x="939674" y="990600"/>
            <a:ext cx="5003927" cy="4750562"/>
          </a:xfrm>
          <a:prstGeom prst="rect">
            <a:avLst/>
          </a:prstGeom>
        </p:spPr>
      </p:pic>
      <p:sp>
        <p:nvSpPr>
          <p:cNvPr id="9" name="object 5">
            <a:extLst>
              <a:ext uri="{FF2B5EF4-FFF2-40B4-BE49-F238E27FC236}">
                <a16:creationId xmlns:a16="http://schemas.microsoft.com/office/drawing/2014/main" id="{1C29B883-AC00-6CC9-8309-A944839EAE1D}"/>
              </a:ext>
            </a:extLst>
          </p:cNvPr>
          <p:cNvSpPr txBox="1"/>
          <p:nvPr/>
        </p:nvSpPr>
        <p:spPr>
          <a:xfrm>
            <a:off x="7738618" y="1497330"/>
            <a:ext cx="1844675" cy="331470"/>
          </a:xfrm>
          <a:prstGeom prst="rect">
            <a:avLst/>
          </a:prstGeom>
        </p:spPr>
        <p:txBody>
          <a:bodyPr vert="horz" wrap="square" lIns="0" tIns="13335" rIns="0" bIns="0" rtlCol="0">
            <a:spAutoFit/>
          </a:bodyPr>
          <a:lstStyle/>
          <a:p>
            <a:pPr marL="12700">
              <a:lnSpc>
                <a:spcPct val="100000"/>
              </a:lnSpc>
              <a:spcBef>
                <a:spcPts val="105"/>
              </a:spcBef>
            </a:pPr>
            <a:r>
              <a:rPr sz="2000" b="1" dirty="0">
                <a:solidFill>
                  <a:srgbClr val="0070C0"/>
                </a:solidFill>
                <a:latin typeface="Arial"/>
                <a:cs typeface="Arial"/>
              </a:rPr>
              <a:t>Main</a:t>
            </a:r>
            <a:r>
              <a:rPr sz="2000" b="1" spc="-30" dirty="0">
                <a:solidFill>
                  <a:srgbClr val="0070C0"/>
                </a:solidFill>
                <a:latin typeface="Arial"/>
                <a:cs typeface="Arial"/>
              </a:rPr>
              <a:t> </a:t>
            </a:r>
            <a:r>
              <a:rPr sz="2000" b="1" spc="-10" dirty="0">
                <a:solidFill>
                  <a:srgbClr val="0070C0"/>
                </a:solidFill>
                <a:latin typeface="Arial"/>
                <a:cs typeface="Arial"/>
              </a:rPr>
              <a:t>variances</a:t>
            </a:r>
            <a:endParaRPr sz="2000" dirty="0">
              <a:solidFill>
                <a:srgbClr val="0070C0"/>
              </a:solidFill>
              <a:latin typeface="Arial"/>
              <a:cs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329403"/>
            <a:ext cx="12191999" cy="6528594"/>
          </a:xfrm>
          <a:prstGeom prst="rect">
            <a:avLst/>
          </a:prstGeom>
        </p:spPr>
      </p:pic>
      <p:sp>
        <p:nvSpPr>
          <p:cNvPr id="3" name="object 3"/>
          <p:cNvSpPr txBox="1">
            <a:spLocks noGrp="1"/>
          </p:cNvSpPr>
          <p:nvPr>
            <p:ph type="title"/>
          </p:nvPr>
        </p:nvSpPr>
        <p:spPr>
          <a:xfrm>
            <a:off x="914400" y="379844"/>
            <a:ext cx="8201762" cy="382156"/>
          </a:xfrm>
          <a:prstGeom prst="rect">
            <a:avLst/>
          </a:prstGeom>
        </p:spPr>
        <p:txBody>
          <a:bodyPr vert="horz" wrap="square" lIns="0" tIns="12700" rIns="0" bIns="0" rtlCol="0">
            <a:spAutoFit/>
          </a:bodyPr>
          <a:lstStyle/>
          <a:p>
            <a:pPr marL="12700">
              <a:lnSpc>
                <a:spcPct val="100000"/>
              </a:lnSpc>
              <a:spcBef>
                <a:spcPts val="100"/>
              </a:spcBef>
            </a:pPr>
            <a:r>
              <a:rPr lang="en-GB" dirty="0"/>
              <a:t>Profit &amp; Loss Forecast for the quad 2021-2024</a:t>
            </a:r>
            <a:endParaRPr spc="-20" dirty="0"/>
          </a:p>
        </p:txBody>
      </p:sp>
      <p:sp>
        <p:nvSpPr>
          <p:cNvPr id="4" name="object 4"/>
          <p:cNvSpPr txBox="1"/>
          <p:nvPr/>
        </p:nvSpPr>
        <p:spPr>
          <a:xfrm>
            <a:off x="9448800" y="2537725"/>
            <a:ext cx="2286000" cy="2372829"/>
          </a:xfrm>
          <a:prstGeom prst="rect">
            <a:avLst/>
          </a:prstGeom>
        </p:spPr>
        <p:txBody>
          <a:bodyPr vert="horz" wrap="square" lIns="0" tIns="12065" rIns="0" bIns="0" rtlCol="0">
            <a:spAutoFit/>
          </a:bodyPr>
          <a:lstStyle/>
          <a:p>
            <a:pPr marL="83185" algn="ctr">
              <a:lnSpc>
                <a:spcPct val="100000"/>
              </a:lnSpc>
              <a:spcBef>
                <a:spcPts val="95"/>
              </a:spcBef>
            </a:pPr>
            <a:r>
              <a:rPr lang="en-GB" sz="1600" b="1" dirty="0">
                <a:solidFill>
                  <a:srgbClr val="0070C0"/>
                </a:solidFill>
                <a:latin typeface="Arial"/>
                <a:cs typeface="Arial"/>
              </a:rPr>
              <a:t>Main</a:t>
            </a:r>
            <a:r>
              <a:rPr lang="en-GB" sz="1600" b="1" spc="-20" dirty="0">
                <a:solidFill>
                  <a:srgbClr val="0070C0"/>
                </a:solidFill>
                <a:latin typeface="Arial"/>
                <a:cs typeface="Arial"/>
              </a:rPr>
              <a:t> </a:t>
            </a:r>
            <a:r>
              <a:rPr lang="en-GB" sz="1600" b="1" spc="-10" dirty="0">
                <a:solidFill>
                  <a:srgbClr val="0070C0"/>
                </a:solidFill>
                <a:latin typeface="Arial"/>
                <a:cs typeface="Arial"/>
              </a:rPr>
              <a:t>Highlights</a:t>
            </a:r>
          </a:p>
          <a:p>
            <a:pPr marL="83185" algn="ctr">
              <a:lnSpc>
                <a:spcPct val="100000"/>
              </a:lnSpc>
              <a:spcBef>
                <a:spcPts val="95"/>
              </a:spcBef>
            </a:pPr>
            <a:endParaRPr lang="en-GB" sz="1600" b="1" spc="-10" dirty="0">
              <a:solidFill>
                <a:schemeClr val="tx2">
                  <a:lumMod val="60000"/>
                  <a:lumOff val="40000"/>
                </a:schemeClr>
              </a:solidFill>
              <a:latin typeface="Arial"/>
              <a:cs typeface="Arial"/>
            </a:endParaRPr>
          </a:p>
          <a:p>
            <a:pPr marL="222885" marR="43180" indent="-172720" algn="l">
              <a:buChar char="•"/>
              <a:tabLst>
                <a:tab pos="223520" algn="l"/>
              </a:tabLst>
            </a:pPr>
            <a:r>
              <a:rPr lang="en-US" sz="1100" dirty="0">
                <a:latin typeface="Arial" panose="020B0604020202020204" pitchFamily="34" charset="0"/>
                <a:cs typeface="Arial" panose="020B0604020202020204" pitchFamily="34" charset="0"/>
              </a:rPr>
              <a:t>Overall net surplus for the quad is expected to be generally in line with the February 2023 board-approved forecast.</a:t>
            </a:r>
          </a:p>
          <a:p>
            <a:pPr marL="50165" marR="43180" algn="l">
              <a:tabLst>
                <a:tab pos="223520" algn="l"/>
              </a:tabLst>
            </a:pPr>
            <a:endParaRPr lang="en-US" sz="1100" dirty="0">
              <a:latin typeface="Arial" panose="020B0604020202020204" pitchFamily="34" charset="0"/>
              <a:cs typeface="Arial" panose="020B0604020202020204" pitchFamily="34" charset="0"/>
            </a:endParaRPr>
          </a:p>
          <a:p>
            <a:pPr marL="222885" marR="43180" indent="-172720" algn="l">
              <a:buChar char="•"/>
              <a:tabLst>
                <a:tab pos="223520" algn="l"/>
              </a:tabLst>
            </a:pPr>
            <a:r>
              <a:rPr lang="en-US" sz="1100" dirty="0">
                <a:latin typeface="Arial" panose="020B0604020202020204" pitchFamily="34" charset="0"/>
                <a:cs typeface="Arial" panose="020B0604020202020204" pitchFamily="34" charset="0"/>
              </a:rPr>
              <a:t>The actual net  surplus for 2022 of £1.9M  (final-audited) was £50K below forecast due to an increase in accrued costs .</a:t>
            </a:r>
          </a:p>
          <a:p>
            <a:pPr marL="222885" marR="43180" indent="-172720" algn="l">
              <a:lnSpc>
                <a:spcPct val="90000"/>
              </a:lnSpc>
              <a:spcBef>
                <a:spcPts val="1400"/>
              </a:spcBef>
              <a:buChar char="•"/>
              <a:tabLst>
                <a:tab pos="223520" algn="l"/>
              </a:tabLst>
            </a:pPr>
            <a:endParaRPr lang="en-US" sz="1100" dirty="0">
              <a:latin typeface="Arial" panose="020B0604020202020204" pitchFamily="34" charset="0"/>
              <a:cs typeface="Arial" panose="020B0604020202020204" pitchFamily="34" charset="0"/>
            </a:endParaRPr>
          </a:p>
        </p:txBody>
      </p:sp>
      <p:sp>
        <p:nvSpPr>
          <p:cNvPr id="13" name="object 13"/>
          <p:cNvSpPr txBox="1">
            <a:spLocks noGrp="1"/>
          </p:cNvSpPr>
          <p:nvPr>
            <p:ph type="sldNum" sz="quarter" idx="7"/>
          </p:nvPr>
        </p:nvSpPr>
        <p:spPr>
          <a:prstGeom prst="rect">
            <a:avLst/>
          </a:prstGeom>
        </p:spPr>
        <p:txBody>
          <a:bodyPr vert="horz" wrap="square" lIns="0" tIns="0" rIns="0" bIns="0" rtlCol="0">
            <a:spAutoFit/>
          </a:bodyPr>
          <a:lstStyle/>
          <a:p>
            <a:pPr marL="38100">
              <a:lnSpc>
                <a:spcPct val="100000"/>
              </a:lnSpc>
            </a:pPr>
            <a:fld id="{81D60167-4931-47E6-BA6A-407CBD079E47}" type="slidenum">
              <a:rPr spc="-5" dirty="0"/>
              <a:t>6</a:t>
            </a:fld>
            <a:endParaRPr spc="-5" dirty="0"/>
          </a:p>
        </p:txBody>
      </p:sp>
      <p:pic>
        <p:nvPicPr>
          <p:cNvPr id="6" name="Picture 5">
            <a:extLst>
              <a:ext uri="{FF2B5EF4-FFF2-40B4-BE49-F238E27FC236}">
                <a16:creationId xmlns:a16="http://schemas.microsoft.com/office/drawing/2014/main" id="{C206F5AA-EF4B-762B-A23C-465E007A794E}"/>
              </a:ext>
            </a:extLst>
          </p:cNvPr>
          <p:cNvPicPr>
            <a:picLocks noChangeAspect="1"/>
          </p:cNvPicPr>
          <p:nvPr/>
        </p:nvPicPr>
        <p:blipFill>
          <a:blip r:embed="rId3"/>
          <a:stretch>
            <a:fillRect/>
          </a:stretch>
        </p:blipFill>
        <p:spPr>
          <a:xfrm>
            <a:off x="304800" y="1524000"/>
            <a:ext cx="8991600" cy="4038600"/>
          </a:xfrm>
          <a:prstGeom prst="rect">
            <a:avLst/>
          </a:prstGeom>
        </p:spPr>
      </p:pic>
    </p:spTree>
    <p:extLst>
      <p:ext uri="{BB962C8B-B14F-4D97-AF65-F5344CB8AC3E}">
        <p14:creationId xmlns:p14="http://schemas.microsoft.com/office/powerpoint/2010/main" val="28458637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329403"/>
            <a:ext cx="12191999" cy="6528594"/>
          </a:xfrm>
          <a:prstGeom prst="rect">
            <a:avLst/>
          </a:prstGeom>
        </p:spPr>
      </p:pic>
      <p:sp>
        <p:nvSpPr>
          <p:cNvPr id="3" name="object 3"/>
          <p:cNvSpPr txBox="1">
            <a:spLocks noGrp="1"/>
          </p:cNvSpPr>
          <p:nvPr>
            <p:ph type="title"/>
          </p:nvPr>
        </p:nvSpPr>
        <p:spPr>
          <a:xfrm>
            <a:off x="914400" y="228600"/>
            <a:ext cx="8201762" cy="382156"/>
          </a:xfrm>
          <a:prstGeom prst="rect">
            <a:avLst/>
          </a:prstGeom>
        </p:spPr>
        <p:txBody>
          <a:bodyPr vert="horz" wrap="square" lIns="0" tIns="12700" rIns="0" bIns="0" rtlCol="0">
            <a:spAutoFit/>
          </a:bodyPr>
          <a:lstStyle/>
          <a:p>
            <a:pPr marL="12700">
              <a:lnSpc>
                <a:spcPct val="100000"/>
              </a:lnSpc>
              <a:spcBef>
                <a:spcPts val="100"/>
              </a:spcBef>
            </a:pPr>
            <a:r>
              <a:rPr lang="en-US" dirty="0"/>
              <a:t>Income and Cost analysis for the Quad 2021-2024</a:t>
            </a:r>
            <a:endParaRPr spc="-20" dirty="0"/>
          </a:p>
        </p:txBody>
      </p:sp>
      <p:sp>
        <p:nvSpPr>
          <p:cNvPr id="4" name="object 4"/>
          <p:cNvSpPr txBox="1"/>
          <p:nvPr/>
        </p:nvSpPr>
        <p:spPr>
          <a:xfrm>
            <a:off x="8763000" y="1524000"/>
            <a:ext cx="2286000" cy="3219215"/>
          </a:xfrm>
          <a:prstGeom prst="rect">
            <a:avLst/>
          </a:prstGeom>
        </p:spPr>
        <p:txBody>
          <a:bodyPr vert="horz" wrap="square" lIns="0" tIns="12065" rIns="0" bIns="0" rtlCol="0">
            <a:spAutoFit/>
          </a:bodyPr>
          <a:lstStyle/>
          <a:p>
            <a:pPr marL="83185" algn="ctr">
              <a:lnSpc>
                <a:spcPct val="100000"/>
              </a:lnSpc>
              <a:spcBef>
                <a:spcPts val="95"/>
              </a:spcBef>
            </a:pPr>
            <a:r>
              <a:rPr lang="en-GB" sz="1600" b="1" dirty="0">
                <a:solidFill>
                  <a:srgbClr val="0070C0"/>
                </a:solidFill>
                <a:latin typeface="Arial"/>
                <a:cs typeface="Arial"/>
              </a:rPr>
              <a:t>Main</a:t>
            </a:r>
            <a:r>
              <a:rPr lang="en-GB" sz="1600" b="1" spc="-20" dirty="0">
                <a:solidFill>
                  <a:srgbClr val="0070C0"/>
                </a:solidFill>
                <a:latin typeface="Arial"/>
                <a:cs typeface="Arial"/>
              </a:rPr>
              <a:t> </a:t>
            </a:r>
            <a:r>
              <a:rPr lang="en-GB" sz="1600" b="1" spc="-10" dirty="0">
                <a:solidFill>
                  <a:srgbClr val="0070C0"/>
                </a:solidFill>
                <a:latin typeface="Arial"/>
                <a:cs typeface="Arial"/>
              </a:rPr>
              <a:t>Highlights</a:t>
            </a:r>
          </a:p>
          <a:p>
            <a:pPr marL="83185" algn="ctr">
              <a:lnSpc>
                <a:spcPct val="100000"/>
              </a:lnSpc>
              <a:spcBef>
                <a:spcPts val="95"/>
              </a:spcBef>
            </a:pPr>
            <a:endParaRPr lang="en-GB" sz="1600" b="1" spc="-10" dirty="0">
              <a:solidFill>
                <a:schemeClr val="tx2">
                  <a:lumMod val="60000"/>
                  <a:lumOff val="40000"/>
                </a:schemeClr>
              </a:solidFill>
              <a:latin typeface="Arial"/>
              <a:cs typeface="Arial"/>
            </a:endParaRPr>
          </a:p>
          <a:p>
            <a:pPr marL="222885" marR="43180" indent="-172720" algn="l">
              <a:buChar char="•"/>
              <a:tabLst>
                <a:tab pos="223520" algn="l"/>
              </a:tabLst>
            </a:pPr>
            <a:r>
              <a:rPr lang="en-US" sz="1100" dirty="0">
                <a:latin typeface="Arial" panose="020B0604020202020204" pitchFamily="34" charset="0"/>
                <a:cs typeface="Arial" panose="020B0604020202020204" pitchFamily="34" charset="0"/>
              </a:rPr>
              <a:t>Direct costs for 2023 and 2023 are expected to be significantly higher than 2021/2022 due to the Sailing World Championships 2023 and Paris2024.</a:t>
            </a:r>
          </a:p>
          <a:p>
            <a:pPr marL="50165" marR="43180" algn="l">
              <a:tabLst>
                <a:tab pos="223520" algn="l"/>
              </a:tabLst>
            </a:pPr>
            <a:endParaRPr lang="en-US" sz="1100" dirty="0">
              <a:latin typeface="Arial" panose="020B0604020202020204" pitchFamily="34" charset="0"/>
              <a:cs typeface="Arial" panose="020B0604020202020204" pitchFamily="34" charset="0"/>
            </a:endParaRPr>
          </a:p>
          <a:p>
            <a:pPr marL="222885" marR="43180" indent="-172720" algn="l">
              <a:buChar char="•"/>
              <a:tabLst>
                <a:tab pos="223520" algn="l"/>
              </a:tabLst>
            </a:pPr>
            <a:r>
              <a:rPr lang="en-US" sz="1100" dirty="0">
                <a:latin typeface="Arial" panose="020B0604020202020204" pitchFamily="34" charset="0"/>
                <a:cs typeface="Arial" panose="020B0604020202020204" pitchFamily="34" charset="0"/>
              </a:rPr>
              <a:t>Participation and Development costs are expected to be over £900K in each year 2023 and 2024. Total cost for the quad of £2.6M makes up 22% of total direct costs and almost 10% of income.</a:t>
            </a:r>
          </a:p>
          <a:p>
            <a:pPr marL="222885" marR="43180" indent="-172720" algn="l">
              <a:lnSpc>
                <a:spcPct val="90000"/>
              </a:lnSpc>
              <a:spcBef>
                <a:spcPts val="1400"/>
              </a:spcBef>
              <a:buChar char="•"/>
              <a:tabLst>
                <a:tab pos="223520" algn="l"/>
              </a:tabLst>
            </a:pPr>
            <a:endParaRPr lang="en-US" sz="1100" dirty="0">
              <a:latin typeface="Arial" panose="020B0604020202020204" pitchFamily="34" charset="0"/>
              <a:cs typeface="Arial" panose="020B0604020202020204" pitchFamily="34" charset="0"/>
            </a:endParaRPr>
          </a:p>
        </p:txBody>
      </p:sp>
      <p:sp>
        <p:nvSpPr>
          <p:cNvPr id="13" name="object 13"/>
          <p:cNvSpPr txBox="1">
            <a:spLocks noGrp="1"/>
          </p:cNvSpPr>
          <p:nvPr>
            <p:ph type="sldNum" sz="quarter" idx="7"/>
          </p:nvPr>
        </p:nvSpPr>
        <p:spPr>
          <a:prstGeom prst="rect">
            <a:avLst/>
          </a:prstGeom>
        </p:spPr>
        <p:txBody>
          <a:bodyPr vert="horz" wrap="square" lIns="0" tIns="0" rIns="0" bIns="0" rtlCol="0">
            <a:spAutoFit/>
          </a:bodyPr>
          <a:lstStyle/>
          <a:p>
            <a:pPr marL="38100">
              <a:lnSpc>
                <a:spcPct val="100000"/>
              </a:lnSpc>
            </a:pPr>
            <a:fld id="{81D60167-4931-47E6-BA6A-407CBD079E47}" type="slidenum">
              <a:rPr spc="-5" dirty="0"/>
              <a:t>7</a:t>
            </a:fld>
            <a:endParaRPr spc="-5" dirty="0"/>
          </a:p>
        </p:txBody>
      </p:sp>
      <p:pic>
        <p:nvPicPr>
          <p:cNvPr id="7" name="Picture 6">
            <a:extLst>
              <a:ext uri="{FF2B5EF4-FFF2-40B4-BE49-F238E27FC236}">
                <a16:creationId xmlns:a16="http://schemas.microsoft.com/office/drawing/2014/main" id="{31F4ADE0-7578-D0E8-5765-D07641B4837D}"/>
              </a:ext>
            </a:extLst>
          </p:cNvPr>
          <p:cNvPicPr>
            <a:picLocks noChangeAspect="1"/>
          </p:cNvPicPr>
          <p:nvPr/>
        </p:nvPicPr>
        <p:blipFill>
          <a:blip r:embed="rId3"/>
          <a:stretch>
            <a:fillRect/>
          </a:stretch>
        </p:blipFill>
        <p:spPr>
          <a:xfrm>
            <a:off x="914400" y="747712"/>
            <a:ext cx="7086600" cy="5362575"/>
          </a:xfrm>
          <a:prstGeom prst="rect">
            <a:avLst/>
          </a:prstGeom>
        </p:spPr>
      </p:pic>
    </p:spTree>
    <p:extLst>
      <p:ext uri="{BB962C8B-B14F-4D97-AF65-F5344CB8AC3E}">
        <p14:creationId xmlns:p14="http://schemas.microsoft.com/office/powerpoint/2010/main" val="6960094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3" cstate="print"/>
          <a:stretch>
            <a:fillRect/>
          </a:stretch>
        </p:blipFill>
        <p:spPr>
          <a:xfrm>
            <a:off x="-1509" y="379844"/>
            <a:ext cx="12191999" cy="6528594"/>
          </a:xfrm>
          <a:prstGeom prst="rect">
            <a:avLst/>
          </a:prstGeom>
        </p:spPr>
      </p:pic>
      <p:sp>
        <p:nvSpPr>
          <p:cNvPr id="3" name="object 3"/>
          <p:cNvSpPr txBox="1">
            <a:spLocks noGrp="1"/>
          </p:cNvSpPr>
          <p:nvPr>
            <p:ph type="title"/>
          </p:nvPr>
        </p:nvSpPr>
        <p:spPr>
          <a:xfrm>
            <a:off x="942238" y="379844"/>
            <a:ext cx="8506562" cy="382156"/>
          </a:xfrm>
          <a:prstGeom prst="rect">
            <a:avLst/>
          </a:prstGeom>
        </p:spPr>
        <p:txBody>
          <a:bodyPr vert="horz" wrap="square" lIns="0" tIns="12700" rIns="0" bIns="0" rtlCol="0">
            <a:spAutoFit/>
          </a:bodyPr>
          <a:lstStyle/>
          <a:p>
            <a:pPr marL="12700">
              <a:lnSpc>
                <a:spcPct val="100000"/>
              </a:lnSpc>
              <a:spcBef>
                <a:spcPts val="100"/>
              </a:spcBef>
            </a:pPr>
            <a:r>
              <a:rPr lang="en-US" dirty="0"/>
              <a:t>2023 </a:t>
            </a:r>
            <a:r>
              <a:rPr dirty="0"/>
              <a:t>Quarterly</a:t>
            </a:r>
            <a:r>
              <a:rPr spc="-20" dirty="0"/>
              <a:t> </a:t>
            </a:r>
            <a:r>
              <a:rPr lang="en-US" spc="-20" dirty="0"/>
              <a:t>C</a:t>
            </a:r>
            <a:r>
              <a:rPr dirty="0"/>
              <a:t>ashflow</a:t>
            </a:r>
            <a:r>
              <a:rPr spc="-25" dirty="0"/>
              <a:t> </a:t>
            </a:r>
            <a:r>
              <a:rPr lang="en-US" spc="-25" dirty="0"/>
              <a:t> - Actual </a:t>
            </a:r>
            <a:r>
              <a:rPr lang="en-GB" spc="-25" dirty="0"/>
              <a:t>Q1 &amp; Forecast Q2-Q4</a:t>
            </a:r>
            <a:endParaRPr spc="-20" dirty="0"/>
          </a:p>
        </p:txBody>
      </p:sp>
      <p:sp>
        <p:nvSpPr>
          <p:cNvPr id="4" name="object 4"/>
          <p:cNvSpPr txBox="1"/>
          <p:nvPr/>
        </p:nvSpPr>
        <p:spPr>
          <a:xfrm>
            <a:off x="6891019" y="1636013"/>
            <a:ext cx="4510405" cy="2828338"/>
          </a:xfrm>
          <a:prstGeom prst="rect">
            <a:avLst/>
          </a:prstGeom>
        </p:spPr>
        <p:txBody>
          <a:bodyPr vert="horz" wrap="square" lIns="0" tIns="12065" rIns="0" bIns="0" rtlCol="0">
            <a:spAutoFit/>
          </a:bodyPr>
          <a:lstStyle/>
          <a:p>
            <a:pPr marL="83185" algn="ctr">
              <a:lnSpc>
                <a:spcPct val="100000"/>
              </a:lnSpc>
              <a:spcBef>
                <a:spcPts val="95"/>
              </a:spcBef>
            </a:pPr>
            <a:r>
              <a:rPr sz="1600" b="1" dirty="0">
                <a:solidFill>
                  <a:schemeClr val="tx2">
                    <a:lumMod val="60000"/>
                    <a:lumOff val="40000"/>
                  </a:schemeClr>
                </a:solidFill>
                <a:latin typeface="Arial"/>
                <a:cs typeface="Arial"/>
              </a:rPr>
              <a:t>Main</a:t>
            </a:r>
            <a:r>
              <a:rPr sz="1600" b="1" spc="-20" dirty="0">
                <a:solidFill>
                  <a:schemeClr val="tx2">
                    <a:lumMod val="60000"/>
                    <a:lumOff val="40000"/>
                  </a:schemeClr>
                </a:solidFill>
                <a:latin typeface="Arial"/>
                <a:cs typeface="Arial"/>
              </a:rPr>
              <a:t> </a:t>
            </a:r>
            <a:r>
              <a:rPr sz="1600" b="1" spc="-10" dirty="0">
                <a:solidFill>
                  <a:schemeClr val="tx2">
                    <a:lumMod val="60000"/>
                    <a:lumOff val="40000"/>
                  </a:schemeClr>
                </a:solidFill>
                <a:latin typeface="Arial"/>
                <a:cs typeface="Arial"/>
              </a:rPr>
              <a:t>Highlights</a:t>
            </a:r>
            <a:endParaRPr sz="1600" dirty="0">
              <a:solidFill>
                <a:schemeClr val="tx2">
                  <a:lumMod val="60000"/>
                  <a:lumOff val="40000"/>
                </a:schemeClr>
              </a:solidFill>
              <a:latin typeface="Arial"/>
              <a:cs typeface="Arial"/>
            </a:endParaRPr>
          </a:p>
          <a:p>
            <a:pPr marL="222885" marR="43180" indent="-172720" algn="just">
              <a:spcBef>
                <a:spcPts val="1400"/>
              </a:spcBef>
              <a:buChar char="•"/>
              <a:tabLst>
                <a:tab pos="223520" algn="l"/>
              </a:tabLst>
            </a:pPr>
            <a:r>
              <a:rPr sz="1100" dirty="0">
                <a:latin typeface="Arial" panose="020B0604020202020204" pitchFamily="34" charset="0"/>
                <a:cs typeface="Arial" panose="020B0604020202020204" pitchFamily="34" charset="0"/>
              </a:rPr>
              <a:t>Net</a:t>
            </a:r>
            <a:r>
              <a:rPr sz="1100" spc="90" dirty="0">
                <a:latin typeface="Arial" panose="020B0604020202020204" pitchFamily="34" charset="0"/>
                <a:cs typeface="Arial" panose="020B0604020202020204" pitchFamily="34" charset="0"/>
              </a:rPr>
              <a:t>  </a:t>
            </a:r>
            <a:r>
              <a:rPr sz="1100" dirty="0">
                <a:latin typeface="Arial" panose="020B0604020202020204" pitchFamily="34" charset="0"/>
                <a:cs typeface="Arial" panose="020B0604020202020204" pitchFamily="34" charset="0"/>
              </a:rPr>
              <a:t>cash</a:t>
            </a:r>
            <a:r>
              <a:rPr sz="1100" spc="85" dirty="0">
                <a:latin typeface="Arial" panose="020B0604020202020204" pitchFamily="34" charset="0"/>
                <a:cs typeface="Arial" panose="020B0604020202020204" pitchFamily="34" charset="0"/>
              </a:rPr>
              <a:t>  </a:t>
            </a:r>
            <a:r>
              <a:rPr lang="en-GB" sz="1100" dirty="0">
                <a:latin typeface="Arial" panose="020B0604020202020204" pitchFamily="34" charset="0"/>
                <a:cs typeface="Arial" panose="020B0604020202020204" pitchFamily="34" charset="0"/>
              </a:rPr>
              <a:t>income</a:t>
            </a:r>
            <a:r>
              <a:rPr sz="1100" spc="95" dirty="0">
                <a:latin typeface="Arial" panose="020B0604020202020204" pitchFamily="34" charset="0"/>
                <a:cs typeface="Arial" panose="020B0604020202020204" pitchFamily="34" charset="0"/>
              </a:rPr>
              <a:t>  </a:t>
            </a:r>
            <a:r>
              <a:rPr sz="1100" dirty="0">
                <a:latin typeface="Arial" panose="020B0604020202020204" pitchFamily="34" charset="0"/>
                <a:cs typeface="Arial" panose="020B0604020202020204" pitchFamily="34" charset="0"/>
              </a:rPr>
              <a:t>of</a:t>
            </a:r>
            <a:r>
              <a:rPr sz="1100" spc="95" dirty="0">
                <a:latin typeface="Arial" panose="020B0604020202020204" pitchFamily="34" charset="0"/>
                <a:cs typeface="Arial" panose="020B0604020202020204" pitchFamily="34" charset="0"/>
              </a:rPr>
              <a:t>  </a:t>
            </a:r>
            <a:r>
              <a:rPr sz="1100" dirty="0">
                <a:latin typeface="Arial" panose="020B0604020202020204" pitchFamily="34" charset="0"/>
                <a:cs typeface="Arial" panose="020B0604020202020204" pitchFamily="34" charset="0"/>
              </a:rPr>
              <a:t>£</a:t>
            </a:r>
            <a:r>
              <a:rPr lang="en-GB" sz="1100" dirty="0">
                <a:latin typeface="Arial" panose="020B0604020202020204" pitchFamily="34" charset="0"/>
                <a:cs typeface="Arial" panose="020B0604020202020204" pitchFamily="34" charset="0"/>
              </a:rPr>
              <a:t>473K</a:t>
            </a:r>
            <a:r>
              <a:rPr sz="1100" spc="90" dirty="0">
                <a:latin typeface="Arial" panose="020B0604020202020204" pitchFamily="34" charset="0"/>
                <a:cs typeface="Arial" panose="020B0604020202020204" pitchFamily="34" charset="0"/>
              </a:rPr>
              <a:t>  </a:t>
            </a:r>
            <a:r>
              <a:rPr sz="1100" dirty="0">
                <a:latin typeface="Arial" panose="020B0604020202020204" pitchFamily="34" charset="0"/>
                <a:cs typeface="Arial" panose="020B0604020202020204" pitchFamily="34" charset="0"/>
              </a:rPr>
              <a:t>in</a:t>
            </a:r>
            <a:r>
              <a:rPr sz="1100" spc="90" dirty="0">
                <a:latin typeface="Arial" panose="020B0604020202020204" pitchFamily="34" charset="0"/>
                <a:cs typeface="Arial" panose="020B0604020202020204" pitchFamily="34" charset="0"/>
              </a:rPr>
              <a:t>  </a:t>
            </a:r>
            <a:r>
              <a:rPr lang="en-GB" sz="1100" dirty="0">
                <a:latin typeface="Arial" panose="020B0604020202020204" pitchFamily="34" charset="0"/>
                <a:cs typeface="Arial" panose="020B0604020202020204" pitchFamily="34" charset="0"/>
              </a:rPr>
              <a:t>Q1-2023 includes £969K received for Entry fees for Sailing World Championships and Paris2024 Test Event. The fees collected will be paid to the organisers in Q2-2023.</a:t>
            </a:r>
          </a:p>
          <a:p>
            <a:pPr marL="222885" marR="43180" indent="-172720" algn="just">
              <a:spcBef>
                <a:spcPts val="1400"/>
              </a:spcBef>
              <a:buChar char="•"/>
              <a:tabLst>
                <a:tab pos="223520" algn="l"/>
              </a:tabLst>
            </a:pPr>
            <a:r>
              <a:rPr lang="en-GB" sz="1100" dirty="0">
                <a:latin typeface="Arial" panose="020B0604020202020204" pitchFamily="34" charset="0"/>
                <a:cs typeface="Arial" panose="020B0604020202020204" pitchFamily="34" charset="0"/>
              </a:rPr>
              <a:t>Fixed asset additions of £77K in Q1 includes £65K for a new Scanner for Technical equipment control services. For Q2, a provision of £50K has been made for further website development work.</a:t>
            </a:r>
          </a:p>
          <a:p>
            <a:pPr marL="222885" marR="43180" indent="-172720" algn="just">
              <a:spcBef>
                <a:spcPts val="1400"/>
              </a:spcBef>
              <a:buChar char="•"/>
              <a:tabLst>
                <a:tab pos="223520" algn="l"/>
              </a:tabLst>
            </a:pPr>
            <a:r>
              <a:rPr lang="en-GB" sz="1100" dirty="0">
                <a:latin typeface="Arial" panose="020B0604020202020204" pitchFamily="34" charset="0"/>
                <a:cs typeface="Arial" panose="020B0604020202020204" pitchFamily="34" charset="0"/>
              </a:rPr>
              <a:t>Closing balance for 2023 of £2.6M is around £63K above budget, and includes a negative adjustment of £30K relating to revaluation of the loan balance. The rest is due to timing differences for receipts and payments in Q4-2023.</a:t>
            </a:r>
          </a:p>
        </p:txBody>
      </p:sp>
      <p:sp>
        <p:nvSpPr>
          <p:cNvPr id="13" name="object 13"/>
          <p:cNvSpPr txBox="1">
            <a:spLocks noGrp="1"/>
          </p:cNvSpPr>
          <p:nvPr>
            <p:ph type="sldNum" sz="quarter" idx="7"/>
          </p:nvPr>
        </p:nvSpPr>
        <p:spPr>
          <a:prstGeom prst="rect">
            <a:avLst/>
          </a:prstGeom>
        </p:spPr>
        <p:txBody>
          <a:bodyPr vert="horz" wrap="square" lIns="0" tIns="0" rIns="0" bIns="0" rtlCol="0">
            <a:spAutoFit/>
          </a:bodyPr>
          <a:lstStyle/>
          <a:p>
            <a:pPr marL="38100">
              <a:lnSpc>
                <a:spcPct val="100000"/>
              </a:lnSpc>
            </a:pPr>
            <a:fld id="{81D60167-4931-47E6-BA6A-407CBD079E47}" type="slidenum">
              <a:rPr spc="-5" dirty="0"/>
              <a:t>8</a:t>
            </a:fld>
            <a:endParaRPr spc="-5" dirty="0"/>
          </a:p>
        </p:txBody>
      </p:sp>
      <p:pic>
        <p:nvPicPr>
          <p:cNvPr id="8" name="Picture 7">
            <a:extLst>
              <a:ext uri="{FF2B5EF4-FFF2-40B4-BE49-F238E27FC236}">
                <a16:creationId xmlns:a16="http://schemas.microsoft.com/office/drawing/2014/main" id="{15388E47-201B-724F-55C1-D49E93B01B6F}"/>
              </a:ext>
            </a:extLst>
          </p:cNvPr>
          <p:cNvPicPr>
            <a:picLocks noChangeAspect="1"/>
          </p:cNvPicPr>
          <p:nvPr/>
        </p:nvPicPr>
        <p:blipFill>
          <a:blip r:embed="rId4"/>
          <a:stretch>
            <a:fillRect/>
          </a:stretch>
        </p:blipFill>
        <p:spPr>
          <a:xfrm>
            <a:off x="942975" y="1147762"/>
            <a:ext cx="5305425" cy="4562475"/>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329403"/>
            <a:ext cx="12191999" cy="6528594"/>
          </a:xfrm>
          <a:prstGeom prst="rect">
            <a:avLst/>
          </a:prstGeom>
        </p:spPr>
      </p:pic>
      <p:sp>
        <p:nvSpPr>
          <p:cNvPr id="3" name="object 3"/>
          <p:cNvSpPr txBox="1">
            <a:spLocks noGrp="1"/>
          </p:cNvSpPr>
          <p:nvPr>
            <p:ph type="title"/>
          </p:nvPr>
        </p:nvSpPr>
        <p:spPr>
          <a:xfrm>
            <a:off x="914400" y="379844"/>
            <a:ext cx="8201762" cy="382156"/>
          </a:xfrm>
          <a:prstGeom prst="rect">
            <a:avLst/>
          </a:prstGeom>
        </p:spPr>
        <p:txBody>
          <a:bodyPr vert="horz" wrap="square" lIns="0" tIns="12700" rIns="0" bIns="0" rtlCol="0">
            <a:spAutoFit/>
          </a:bodyPr>
          <a:lstStyle/>
          <a:p>
            <a:pPr marL="12700">
              <a:lnSpc>
                <a:spcPct val="100000"/>
              </a:lnSpc>
              <a:spcBef>
                <a:spcPts val="100"/>
              </a:spcBef>
            </a:pPr>
            <a:r>
              <a:rPr dirty="0"/>
              <a:t>Quarterly</a:t>
            </a:r>
            <a:r>
              <a:rPr spc="-20" dirty="0"/>
              <a:t> </a:t>
            </a:r>
            <a:r>
              <a:rPr lang="en-US" spc="-20" dirty="0"/>
              <a:t>C</a:t>
            </a:r>
            <a:r>
              <a:rPr dirty="0"/>
              <a:t>ashflow</a:t>
            </a:r>
            <a:r>
              <a:rPr spc="-25" dirty="0"/>
              <a:t> </a:t>
            </a:r>
            <a:r>
              <a:rPr lang="en-GB" spc="-25" dirty="0"/>
              <a:t>Forecast to December 2024</a:t>
            </a:r>
            <a:endParaRPr spc="-20" dirty="0"/>
          </a:p>
        </p:txBody>
      </p:sp>
      <p:sp>
        <p:nvSpPr>
          <p:cNvPr id="4" name="object 4"/>
          <p:cNvSpPr txBox="1"/>
          <p:nvPr/>
        </p:nvSpPr>
        <p:spPr>
          <a:xfrm>
            <a:off x="8610600" y="1636013"/>
            <a:ext cx="2870326" cy="2372829"/>
          </a:xfrm>
          <a:prstGeom prst="rect">
            <a:avLst/>
          </a:prstGeom>
        </p:spPr>
        <p:txBody>
          <a:bodyPr vert="horz" wrap="square" lIns="0" tIns="12065" rIns="0" bIns="0" rtlCol="0">
            <a:spAutoFit/>
          </a:bodyPr>
          <a:lstStyle/>
          <a:p>
            <a:pPr marL="83185" algn="ctr">
              <a:lnSpc>
                <a:spcPct val="100000"/>
              </a:lnSpc>
              <a:spcBef>
                <a:spcPts val="95"/>
              </a:spcBef>
            </a:pPr>
            <a:r>
              <a:rPr sz="1600" b="1" dirty="0">
                <a:solidFill>
                  <a:schemeClr val="tx2">
                    <a:lumMod val="60000"/>
                    <a:lumOff val="40000"/>
                  </a:schemeClr>
                </a:solidFill>
                <a:latin typeface="Arial"/>
                <a:cs typeface="Arial"/>
              </a:rPr>
              <a:t>Main</a:t>
            </a:r>
            <a:r>
              <a:rPr sz="1600" b="1" spc="-20" dirty="0">
                <a:solidFill>
                  <a:schemeClr val="tx2">
                    <a:lumMod val="60000"/>
                    <a:lumOff val="40000"/>
                  </a:schemeClr>
                </a:solidFill>
                <a:latin typeface="Arial"/>
                <a:cs typeface="Arial"/>
              </a:rPr>
              <a:t> </a:t>
            </a:r>
            <a:r>
              <a:rPr sz="1600" b="1" spc="-10" dirty="0">
                <a:solidFill>
                  <a:schemeClr val="tx2">
                    <a:lumMod val="60000"/>
                    <a:lumOff val="40000"/>
                  </a:schemeClr>
                </a:solidFill>
                <a:latin typeface="Arial"/>
                <a:cs typeface="Arial"/>
              </a:rPr>
              <a:t>Highlights</a:t>
            </a:r>
            <a:endParaRPr lang="en-US" sz="1600" b="1" spc="-10" dirty="0">
              <a:solidFill>
                <a:schemeClr val="tx2">
                  <a:lumMod val="60000"/>
                  <a:lumOff val="40000"/>
                </a:schemeClr>
              </a:solidFill>
              <a:latin typeface="Arial"/>
              <a:cs typeface="Arial"/>
            </a:endParaRPr>
          </a:p>
          <a:p>
            <a:pPr marL="83185" algn="ctr">
              <a:lnSpc>
                <a:spcPct val="100000"/>
              </a:lnSpc>
              <a:spcBef>
                <a:spcPts val="95"/>
              </a:spcBef>
            </a:pPr>
            <a:endParaRPr lang="en-GB" sz="1600" b="1" spc="-10" dirty="0">
              <a:solidFill>
                <a:schemeClr val="tx2">
                  <a:lumMod val="60000"/>
                  <a:lumOff val="40000"/>
                </a:schemeClr>
              </a:solidFill>
              <a:latin typeface="Arial"/>
              <a:cs typeface="Arial"/>
            </a:endParaRPr>
          </a:p>
          <a:p>
            <a:pPr marL="222885" marR="43180" indent="-172720" algn="just">
              <a:buChar char="•"/>
              <a:tabLst>
                <a:tab pos="223520" algn="l"/>
              </a:tabLst>
            </a:pPr>
            <a:r>
              <a:rPr lang="en-US" sz="1100" dirty="0">
                <a:latin typeface="Arial" panose="020B0604020202020204" pitchFamily="34" charset="0"/>
                <a:cs typeface="Arial" panose="020B0604020202020204" pitchFamily="34" charset="0"/>
              </a:rPr>
              <a:t>Current cashflow forecast to December 2024 indicates the company will remain cashflow positive throughout the period to 31 December 2024.</a:t>
            </a:r>
          </a:p>
          <a:p>
            <a:pPr marL="50165" marR="43180" algn="just">
              <a:tabLst>
                <a:tab pos="223520" algn="l"/>
              </a:tabLst>
            </a:pPr>
            <a:endParaRPr lang="en-US" sz="1100" dirty="0">
              <a:latin typeface="Arial" panose="020B0604020202020204" pitchFamily="34" charset="0"/>
              <a:cs typeface="Arial" panose="020B0604020202020204" pitchFamily="34" charset="0"/>
            </a:endParaRPr>
          </a:p>
          <a:p>
            <a:pPr marL="222885" marR="43180" indent="-172720" algn="just">
              <a:buChar char="•"/>
              <a:tabLst>
                <a:tab pos="223520" algn="l"/>
              </a:tabLst>
            </a:pPr>
            <a:r>
              <a:rPr lang="en-US" sz="1100" dirty="0">
                <a:latin typeface="Arial" panose="020B0604020202020204" pitchFamily="34" charset="0"/>
                <a:cs typeface="Arial" panose="020B0604020202020204" pitchFamily="34" charset="0"/>
              </a:rPr>
              <a:t>The lowest cash balance is expected to be £137K in August 2024, just before the expected first  distribution from IOC for Paris2024 in September 2024.</a:t>
            </a:r>
          </a:p>
          <a:p>
            <a:pPr marL="222885" marR="43180" indent="-172720" algn="l">
              <a:lnSpc>
                <a:spcPct val="90000"/>
              </a:lnSpc>
              <a:spcBef>
                <a:spcPts val="1400"/>
              </a:spcBef>
              <a:buChar char="•"/>
              <a:tabLst>
                <a:tab pos="223520" algn="l"/>
              </a:tabLst>
            </a:pPr>
            <a:endParaRPr lang="en-US" sz="1100" dirty="0">
              <a:latin typeface="Arial" panose="020B0604020202020204" pitchFamily="34" charset="0"/>
              <a:cs typeface="Arial" panose="020B0604020202020204" pitchFamily="34" charset="0"/>
            </a:endParaRPr>
          </a:p>
        </p:txBody>
      </p:sp>
      <p:sp>
        <p:nvSpPr>
          <p:cNvPr id="13" name="object 13"/>
          <p:cNvSpPr txBox="1">
            <a:spLocks noGrp="1"/>
          </p:cNvSpPr>
          <p:nvPr>
            <p:ph type="sldNum" sz="quarter" idx="7"/>
          </p:nvPr>
        </p:nvSpPr>
        <p:spPr>
          <a:prstGeom prst="rect">
            <a:avLst/>
          </a:prstGeom>
        </p:spPr>
        <p:txBody>
          <a:bodyPr vert="horz" wrap="square" lIns="0" tIns="0" rIns="0" bIns="0" rtlCol="0">
            <a:spAutoFit/>
          </a:bodyPr>
          <a:lstStyle/>
          <a:p>
            <a:pPr marL="38100">
              <a:lnSpc>
                <a:spcPct val="100000"/>
              </a:lnSpc>
            </a:pPr>
            <a:fld id="{81D60167-4931-47E6-BA6A-407CBD079E47}" type="slidenum">
              <a:rPr spc="-5" dirty="0"/>
              <a:t>9</a:t>
            </a:fld>
            <a:endParaRPr spc="-5" dirty="0"/>
          </a:p>
        </p:txBody>
      </p:sp>
      <p:pic>
        <p:nvPicPr>
          <p:cNvPr id="7" name="Picture 6">
            <a:extLst>
              <a:ext uri="{FF2B5EF4-FFF2-40B4-BE49-F238E27FC236}">
                <a16:creationId xmlns:a16="http://schemas.microsoft.com/office/drawing/2014/main" id="{166D7FB0-7021-3032-8156-351B11C30005}"/>
              </a:ext>
            </a:extLst>
          </p:cNvPr>
          <p:cNvPicPr>
            <a:picLocks noChangeAspect="1"/>
          </p:cNvPicPr>
          <p:nvPr/>
        </p:nvPicPr>
        <p:blipFill>
          <a:blip r:embed="rId3"/>
          <a:stretch>
            <a:fillRect/>
          </a:stretch>
        </p:blipFill>
        <p:spPr>
          <a:xfrm>
            <a:off x="990601" y="1147762"/>
            <a:ext cx="7467599" cy="4562475"/>
          </a:xfrm>
          <a:prstGeom prst="rect">
            <a:avLst/>
          </a:prstGeom>
        </p:spPr>
      </p:pic>
    </p:spTree>
    <p:extLst>
      <p:ext uri="{BB962C8B-B14F-4D97-AF65-F5344CB8AC3E}">
        <p14:creationId xmlns:p14="http://schemas.microsoft.com/office/powerpoint/2010/main" val="14672523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610</TotalTime>
  <Words>989</Words>
  <Application>Microsoft Office PowerPoint</Application>
  <PresentationFormat>Widescreen</PresentationFormat>
  <Paragraphs>88</Paragraphs>
  <Slides>9</Slides>
  <Notes>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Calibri</vt:lpstr>
      <vt:lpstr>Office Theme</vt:lpstr>
      <vt:lpstr>PowerPoint Presentation</vt:lpstr>
      <vt:lpstr>Contents – Management Accounts</vt:lpstr>
      <vt:lpstr>Summary</vt:lpstr>
      <vt:lpstr>Profit &amp; Loss: Q1 2023 Actual vs. Budget</vt:lpstr>
      <vt:lpstr>Profit &amp; Loss: Full year 2023 Reforecast vs. Budget</vt:lpstr>
      <vt:lpstr>Profit &amp; Loss Forecast for the quad 2021-2024</vt:lpstr>
      <vt:lpstr>Income and Cost analysis for the Quad 2021-2024</vt:lpstr>
      <vt:lpstr>2023 Quarterly Cashflow  - Actual Q1 &amp; Forecast Q2-Q4</vt:lpstr>
      <vt:lpstr>Quarterly Cashflow Forecast to December 2024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Events Committee Meeting #1</dc:title>
  <dc:creator>Michael Downing</dc:creator>
  <cp:lastModifiedBy>Raksha Patel</cp:lastModifiedBy>
  <cp:revision>10</cp:revision>
  <dcterms:created xsi:type="dcterms:W3CDTF">2022-09-01T09:59:29Z</dcterms:created>
  <dcterms:modified xsi:type="dcterms:W3CDTF">2023-05-11T20:43:58Z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2022-05-28T00:00:00Z</vt:filetime>
  </property>
  <property fmtid="{D5CDD505-2E9C-101B-9397-08002B2CF9AE}" pid="3" name="Creator">
    <vt:lpwstr>Microsoft® PowerPoint® for Microsoft 365</vt:lpwstr>
  </property>
  <property fmtid="{D5CDD505-2E9C-101B-9397-08002B2CF9AE}" pid="4" name="LastSaved">
    <vt:filetime>2022-09-01T00:00:00Z</vt:filetime>
  </property>
  <property fmtid="{D5CDD505-2E9C-101B-9397-08002B2CF9AE}" pid="5" name="Producer">
    <vt:lpwstr>Microsoft® PowerPoint® for Microsoft 365</vt:lpwstr>
  </property>
</Properties>
</file>